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media/image46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56" r:id="rId3"/>
    <p:sldId id="357" r:id="rId4"/>
    <p:sldId id="309" r:id="rId5"/>
    <p:sldId id="355" r:id="rId6"/>
    <p:sldId id="363" r:id="rId7"/>
    <p:sldId id="358" r:id="rId8"/>
    <p:sldId id="319" r:id="rId9"/>
    <p:sldId id="350" r:id="rId10"/>
    <p:sldId id="311" r:id="rId11"/>
    <p:sldId id="317" r:id="rId12"/>
    <p:sldId id="320" r:id="rId13"/>
    <p:sldId id="321" r:id="rId14"/>
    <p:sldId id="352" r:id="rId15"/>
    <p:sldId id="351" r:id="rId16"/>
    <p:sldId id="322" r:id="rId17"/>
    <p:sldId id="331" r:id="rId18"/>
    <p:sldId id="333" r:id="rId19"/>
    <p:sldId id="334" r:id="rId20"/>
    <p:sldId id="335" r:id="rId21"/>
    <p:sldId id="329" r:id="rId22"/>
    <p:sldId id="323" r:id="rId23"/>
    <p:sldId id="324" r:id="rId24"/>
    <p:sldId id="359" r:id="rId25"/>
    <p:sldId id="360" r:id="rId26"/>
    <p:sldId id="361" r:id="rId27"/>
    <p:sldId id="362" r:id="rId28"/>
    <p:sldId id="28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73" autoAdjust="0"/>
    <p:restoredTop sz="92385" autoAdjust="0"/>
  </p:normalViewPr>
  <p:slideViewPr>
    <p:cSldViewPr snapToGrid="0">
      <p:cViewPr varScale="1">
        <p:scale>
          <a:sx n="110" d="100"/>
          <a:sy n="110" d="100"/>
        </p:scale>
        <p:origin x="17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673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740;&#31350;&#29983;\&#22320;&#36136;&#24037;&#31243;&#19968;&#20307;&#21270;&#38450;&#28431;&#22581;&#28431;&#25216;&#26415;&#30740;&#31350;\&#20117;&#28431;&#36164;&#26009;&#25972;&#29702;\&#20117;&#28431;&#20998;&#23618;&#23545;&#2760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740;&#31350;&#29983;\&#22320;&#36136;&#24037;&#31243;&#19968;&#20307;&#21270;&#38450;&#28431;&#22581;&#28431;&#25216;&#26415;&#30740;&#31350;\&#20117;&#28431;&#36164;&#26009;&#25972;&#29702;\&#20117;&#28431;&#20998;&#23618;&#23545;&#2760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740;&#31350;&#29983;\&#22320;&#36136;&#24037;&#31243;&#19968;&#20307;&#21270;&#38450;&#28431;&#22581;&#28431;&#25216;&#26415;&#30740;&#31350;\&#20117;&#28431;&#36164;&#26009;&#25972;&#29702;\&#20117;&#28431;&#20998;&#23618;&#23545;&#2760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漏失量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1928480204342274E-2"/>
                  <c:y val="1.07154639331827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447-4745-BAAC-4B8A3988C6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Sheet1!$L$48:$L$56</c:f>
              <c:strCache>
                <c:ptCount val="9"/>
                <c:pt idx="0">
                  <c:v>金201</c:v>
                </c:pt>
                <c:pt idx="1">
                  <c:v>金202</c:v>
                </c:pt>
                <c:pt idx="2">
                  <c:v>金207</c:v>
                </c:pt>
                <c:pt idx="3">
                  <c:v>金208</c:v>
                </c:pt>
                <c:pt idx="4">
                  <c:v>金212</c:v>
                </c:pt>
                <c:pt idx="5">
                  <c:v>金217</c:v>
                </c:pt>
                <c:pt idx="6">
                  <c:v>金219</c:v>
                </c:pt>
                <c:pt idx="7">
                  <c:v>JL2004</c:v>
                </c:pt>
                <c:pt idx="8">
                  <c:v>金龙2</c:v>
                </c:pt>
              </c:strCache>
            </c:strRef>
          </c:cat>
          <c:val>
            <c:numRef>
              <c:f>Sheet1!$M$48:$M$56</c:f>
              <c:numCache>
                <c:formatCode>0.0_ </c:formatCode>
                <c:ptCount val="9"/>
                <c:pt idx="0">
                  <c:v>84.8</c:v>
                </c:pt>
                <c:pt idx="1">
                  <c:v>584</c:v>
                </c:pt>
                <c:pt idx="2" formatCode="General">
                  <c:v>223.2</c:v>
                </c:pt>
                <c:pt idx="3" formatCode="General">
                  <c:v>10</c:v>
                </c:pt>
                <c:pt idx="4" formatCode="General">
                  <c:v>424.6</c:v>
                </c:pt>
                <c:pt idx="5" formatCode="General">
                  <c:v>420.8</c:v>
                </c:pt>
                <c:pt idx="6" formatCode="General">
                  <c:v>799.9</c:v>
                </c:pt>
                <c:pt idx="7" formatCode="General">
                  <c:v>20.6</c:v>
                </c:pt>
                <c:pt idx="8" formatCode="General">
                  <c:v>205.8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47-4745-BAAC-4B8A3988C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6675456"/>
        <c:axId val="516676992"/>
      </c:barChart>
      <c:lineChart>
        <c:grouping val="standard"/>
        <c:varyColors val="0"/>
        <c:ser>
          <c:idx val="1"/>
          <c:order val="1"/>
          <c:tx>
            <c:v>漏失次数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6"/>
              <c:layout>
                <c:manualLayout>
                  <c:x val="-2.2031489358849301E-3"/>
                  <c:y val="-3.6618199582687521E-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47-4745-BAAC-4B8A3988C6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Sheet1!$L$48:$L$56</c:f>
              <c:strCache>
                <c:ptCount val="9"/>
                <c:pt idx="0">
                  <c:v>金201</c:v>
                </c:pt>
                <c:pt idx="1">
                  <c:v>金202</c:v>
                </c:pt>
                <c:pt idx="2">
                  <c:v>金207</c:v>
                </c:pt>
                <c:pt idx="3">
                  <c:v>金208</c:v>
                </c:pt>
                <c:pt idx="4">
                  <c:v>金212</c:v>
                </c:pt>
                <c:pt idx="5">
                  <c:v>金217</c:v>
                </c:pt>
                <c:pt idx="6">
                  <c:v>金219</c:v>
                </c:pt>
                <c:pt idx="7">
                  <c:v>JL2004</c:v>
                </c:pt>
                <c:pt idx="8">
                  <c:v>金龙2</c:v>
                </c:pt>
              </c:strCache>
            </c:strRef>
          </c:cat>
          <c:val>
            <c:numRef>
              <c:f>Sheet1!$N$48:$N$56</c:f>
              <c:numCache>
                <c:formatCode>General</c:formatCode>
                <c:ptCount val="9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1</c:v>
                </c:pt>
                <c:pt idx="4">
                  <c:v>3</c:v>
                </c:pt>
                <c:pt idx="5">
                  <c:v>7</c:v>
                </c:pt>
                <c:pt idx="6">
                  <c:v>7</c:v>
                </c:pt>
                <c:pt idx="7">
                  <c:v>1</c:v>
                </c:pt>
                <c:pt idx="8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447-4745-BAAC-4B8A3988C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6824448"/>
        <c:axId val="516822528"/>
      </c:lineChart>
      <c:catAx>
        <c:axId val="516675456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676992"/>
        <c:crosses val="autoZero"/>
        <c:auto val="1"/>
        <c:lblAlgn val="ctr"/>
        <c:lblOffset val="100"/>
        <c:noMultiLvlLbl val="0"/>
      </c:catAx>
      <c:valAx>
        <c:axId val="51667699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漏失量（</a:t>
                </a:r>
                <a:r>
                  <a:rPr lang="en-US"/>
                  <a:t>m3</a:t>
                </a:r>
                <a:r>
                  <a:rPr lang="zh-CN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_ " sourceLinked="0"/>
        <c:majorTickMark val="in"/>
        <c:minorTickMark val="none"/>
        <c:tickLblPos val="nextTo"/>
        <c:spPr>
          <a:noFill/>
          <a:ln w="127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675456"/>
        <c:crosses val="autoZero"/>
        <c:crossBetween val="between"/>
      </c:valAx>
      <c:valAx>
        <c:axId val="51682252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/>
                  <a:t>漏失次数（次）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824448"/>
        <c:crosses val="max"/>
        <c:crossBetween val="between"/>
      </c:valAx>
      <c:catAx>
        <c:axId val="516824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6822528"/>
        <c:crosses val="autoZero"/>
        <c:auto val="1"/>
        <c:lblAlgn val="ctr"/>
        <c:lblOffset val="100"/>
        <c:noMultiLvlLbl val="0"/>
      </c:catAx>
      <c:spPr>
        <a:noFill/>
        <a:ln w="12700"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400" b="1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Sheet1!$T$5:$T$12</c:f>
              <c:strCache>
                <c:ptCount val="8"/>
                <c:pt idx="0">
                  <c:v>K1tg</c:v>
                </c:pt>
                <c:pt idx="1">
                  <c:v>J1s</c:v>
                </c:pt>
                <c:pt idx="2">
                  <c:v>J1b</c:v>
                </c:pt>
                <c:pt idx="3">
                  <c:v>T3b</c:v>
                </c:pt>
                <c:pt idx="4">
                  <c:v>T1b</c:v>
                </c:pt>
                <c:pt idx="5">
                  <c:v>P3w3</c:v>
                </c:pt>
                <c:pt idx="6">
                  <c:v>P3w1</c:v>
                </c:pt>
                <c:pt idx="7">
                  <c:v>P1j</c:v>
                </c:pt>
              </c:strCache>
            </c:strRef>
          </c:cat>
          <c:val>
            <c:numRef>
              <c:f>Sheet1!$U$5:$U$12</c:f>
              <c:numCache>
                <c:formatCode>General</c:formatCode>
                <c:ptCount val="8"/>
                <c:pt idx="0">
                  <c:v>480</c:v>
                </c:pt>
                <c:pt idx="1">
                  <c:v>28</c:v>
                </c:pt>
                <c:pt idx="2">
                  <c:v>451.59999999999997</c:v>
                </c:pt>
                <c:pt idx="3">
                  <c:v>896.2</c:v>
                </c:pt>
                <c:pt idx="4">
                  <c:v>84.8</c:v>
                </c:pt>
                <c:pt idx="5">
                  <c:v>201.2</c:v>
                </c:pt>
                <c:pt idx="6">
                  <c:v>178</c:v>
                </c:pt>
                <c:pt idx="7">
                  <c:v>454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08-4C2F-BE79-3AFD1E1C21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516852352"/>
        <c:axId val="516879872"/>
      </c:barChart>
      <c:catAx>
        <c:axId val="5168523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879872"/>
        <c:crosses val="autoZero"/>
        <c:auto val="1"/>
        <c:lblAlgn val="ctr"/>
        <c:lblOffset val="100"/>
        <c:noMultiLvlLbl val="0"/>
      </c:catAx>
      <c:valAx>
        <c:axId val="51687987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sz="900" dirty="0"/>
                  <a:t>漏失量（</a:t>
                </a:r>
                <a:r>
                  <a:rPr lang="en-US" sz="900" dirty="0"/>
                  <a:t>m</a:t>
                </a:r>
                <a:r>
                  <a:rPr lang="en-US" sz="900" baseline="30000" dirty="0"/>
                  <a:t>3</a:t>
                </a:r>
                <a:r>
                  <a:rPr lang="zh-CN" sz="900" dirty="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8523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>
          <a:ln>
            <a:noFill/>
          </a:ln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Sheet1!$T$5:$T$12</c:f>
              <c:strCache>
                <c:ptCount val="8"/>
                <c:pt idx="0">
                  <c:v>K1tg</c:v>
                </c:pt>
                <c:pt idx="1">
                  <c:v>J1s</c:v>
                </c:pt>
                <c:pt idx="2">
                  <c:v>J1b</c:v>
                </c:pt>
                <c:pt idx="3">
                  <c:v>T3b</c:v>
                </c:pt>
                <c:pt idx="4">
                  <c:v>T1b</c:v>
                </c:pt>
                <c:pt idx="5">
                  <c:v>P3w3</c:v>
                </c:pt>
                <c:pt idx="6">
                  <c:v>P3w1</c:v>
                </c:pt>
                <c:pt idx="7">
                  <c:v>P1j</c:v>
                </c:pt>
              </c:strCache>
            </c:strRef>
          </c:cat>
          <c:val>
            <c:numRef>
              <c:f>Sheet1!$V$5:$V$12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8</c:v>
                </c:pt>
                <c:pt idx="3">
                  <c:v>10</c:v>
                </c:pt>
                <c:pt idx="4">
                  <c:v>1</c:v>
                </c:pt>
                <c:pt idx="5">
                  <c:v>6</c:v>
                </c:pt>
                <c:pt idx="6">
                  <c:v>3</c:v>
                </c:pt>
                <c:pt idx="7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DB-4577-9884-9411E8B16A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6913792"/>
        <c:axId val="516919680"/>
      </c:barChart>
      <c:catAx>
        <c:axId val="5169137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919680"/>
        <c:crosses val="autoZero"/>
        <c:auto val="1"/>
        <c:lblAlgn val="ctr"/>
        <c:lblOffset val="100"/>
        <c:noMultiLvlLbl val="0"/>
      </c:catAx>
      <c:valAx>
        <c:axId val="516919680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dirty="0"/>
                  <a:t>漏失次数（次）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9137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Sheet1!$T$5:$T$12</c:f>
              <c:strCache>
                <c:ptCount val="8"/>
                <c:pt idx="0">
                  <c:v>K1tg</c:v>
                </c:pt>
                <c:pt idx="1">
                  <c:v>J1s</c:v>
                </c:pt>
                <c:pt idx="2">
                  <c:v>J1b</c:v>
                </c:pt>
                <c:pt idx="3">
                  <c:v>T3b</c:v>
                </c:pt>
                <c:pt idx="4">
                  <c:v>T1b</c:v>
                </c:pt>
                <c:pt idx="5">
                  <c:v>P3w3</c:v>
                </c:pt>
                <c:pt idx="6">
                  <c:v>P3w1</c:v>
                </c:pt>
                <c:pt idx="7">
                  <c:v>P1j</c:v>
                </c:pt>
              </c:strCache>
            </c:strRef>
          </c:cat>
          <c:val>
            <c:numRef>
              <c:f>Sheet1!$W$5:$W$12</c:f>
              <c:numCache>
                <c:formatCode>General</c:formatCode>
                <c:ptCount val="8"/>
                <c:pt idx="0">
                  <c:v>12</c:v>
                </c:pt>
                <c:pt idx="1">
                  <c:v>11.81</c:v>
                </c:pt>
                <c:pt idx="2">
                  <c:v>23.34</c:v>
                </c:pt>
                <c:pt idx="3">
                  <c:v>34.479999999999997</c:v>
                </c:pt>
                <c:pt idx="4">
                  <c:v>16.8</c:v>
                </c:pt>
                <c:pt idx="5">
                  <c:v>21</c:v>
                </c:pt>
                <c:pt idx="6">
                  <c:v>5.2</c:v>
                </c:pt>
                <c:pt idx="7">
                  <c:v>12.72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08-4119-8768-3EB395FED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6949120"/>
        <c:axId val="516950656"/>
      </c:barChart>
      <c:catAx>
        <c:axId val="5169491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950656"/>
        <c:crosses val="autoZero"/>
        <c:auto val="1"/>
        <c:lblAlgn val="ctr"/>
        <c:lblOffset val="100"/>
        <c:noMultiLvlLbl val="0"/>
      </c:catAx>
      <c:valAx>
        <c:axId val="51695065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/>
              </a:solidFill>
              <a:prstDash val="dash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900" dirty="0"/>
                  <a:t>漏失速度（</a:t>
                </a:r>
                <a:r>
                  <a:rPr lang="en-US" altLang="zh-CN" sz="900" dirty="0"/>
                  <a:t>m</a:t>
                </a:r>
                <a:r>
                  <a:rPr lang="en-US" altLang="zh-CN" sz="900" baseline="30000" dirty="0"/>
                  <a:t>3</a:t>
                </a:r>
                <a:r>
                  <a:rPr lang="en-US" altLang="zh-CN" sz="900" dirty="0"/>
                  <a:t>/h</a:t>
                </a:r>
                <a:r>
                  <a:rPr lang="zh-CN" altLang="en-US" sz="900" dirty="0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169491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DBE8-1E87-44D6-9C92-F712CA44AE50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A1635-4AD0-4A88-858E-DABD2C61DD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894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81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12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356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676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3A1635-4AD0-4A88-858E-DABD2C61D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367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25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70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65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04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430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858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987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56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23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99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883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072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053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087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我的学位论文汇报到此结束，恳请老师批评指正，谢谢！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3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66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7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6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09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438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97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3A1635-4AD0-4A88-858E-DABD2C61DDA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96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D3C328-2230-4786-B200-DFF571F00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F05B01-8F23-4619-8F4F-E5D1F2C67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8CFAA8-2E11-41E9-8FBA-73AA2F78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DB13BC-800C-48E2-82A7-DF98FD46E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F31FFB-D520-4B83-8AF8-3BEEEC09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12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92D19-EA12-4CE3-8F89-C143CEE26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7F76FD-FA84-4A9F-A931-512D80BA7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FC89E3-6AA9-4BEF-9658-14BC0609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D142DE-B5B4-4DA7-805E-E01B2FE74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666E66-5909-4CB9-BEA1-B8F44A63D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75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0030B4-6FC5-4243-8D40-160B69D897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8E29EA-4758-48B5-800E-221CE0DFF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A6C64-CC0D-4DB4-B977-71C79B10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6EEFCA-3997-4148-AB45-18FCECD92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03B6D-6513-45D8-B988-6E4466D5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593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3C2F7-413E-473E-A0B7-726DF5D2F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9C8529-6890-4A61-B41F-76757DE6D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507C35-CA39-4A6D-84FC-38DA0D1CC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C82EBC-A4D2-4AAB-A099-4DB427AE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E8976F-1289-467C-B959-B3F252A1E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25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5DDC9-ECF3-45B7-B8B7-190A25BE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C1A51B-8DBB-4E46-9533-0B22887B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8C392E-8213-4E7E-9041-6577A7EA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F72D5-13BA-4037-88AD-A336E0D1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885B7-3FE5-4C84-B580-0F62AB1FA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546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1B6432-9444-4FD5-9B1E-F16A7741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8F895-210B-4AFB-8AEF-8AA2DF973D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3E6CA7-9D36-49F0-AFDE-0EAF687E0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6C81572-630E-4B93-AD35-99CB2290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0AA37A-E88A-45E8-845C-FF67F670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47DB4C-39D4-4797-A17A-D6CEDC8E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8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5B45A-7553-4A8B-B267-7B092AD1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A8361-7883-45E2-9237-1CD1B583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9FD4BD-843F-4A7C-AAD3-881CEA54A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E0C58E-5C8A-4FB9-8EF9-7EBC17DE3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22F76-B389-44E0-823C-AD100F465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279BBF-149B-4480-A2EC-80950C5C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F41467-0D65-417E-9C9B-85DFE461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3936FE6-4BB3-47E6-BA41-4C68845D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5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48B36-02DD-4F76-B022-EB666838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7998C7-D2C1-4248-AA6E-E1EC59A77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24A38A-71B1-477A-A556-C327B2085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D14898-70D1-432F-B484-BA3B2B43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38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8EE91D-66F5-4CFA-B468-A984F9D3B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A43439-2182-4069-AA4B-6ADF83E7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E475659-DCC7-44F0-AB5D-B32138AD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43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05EDD-FF2B-4D28-A59F-E8C3571C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3551A-67CF-4F02-B4CA-231E65367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D01FF8-A960-4EFD-97C7-F47C10FC4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7372A6-5E77-4A05-BB5C-9FFE8C5E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35DB3C-4FEE-465A-91A4-E7FEDBFC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0EAA1D-6DF9-4B2B-B682-C5280EBD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649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9FF05-4210-492D-9B13-A40690C8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C0EBBC-E6CC-4CF8-BBCC-2802FFB7E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ED6A71-DA35-4099-959D-9FFD6588E1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950616-8730-4790-9314-68EA239B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3CF0BD-4ADC-472F-8A8A-A7CABC4C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8F74F6-4AAB-4DC2-8354-05CC6693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1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77F640-6556-4FD5-8AFE-EB8AD2B2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2F8CDE-EE68-4F1A-A4DB-BC2A87914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476815-D94F-4B2A-A1A5-942C5AFAA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2799C-D95C-4BB5-B14A-28714182304B}" type="datetimeFigureOut">
              <a:rPr lang="zh-CN" altLang="en-US" smtClean="0"/>
              <a:t>2025/1/9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84E16E-C6C7-4D3E-BCF7-94DFA45FF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E7CB76-6D2F-4C3D-8C97-53A98FB2A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07403-BD48-49D9-8361-0955F8E1B3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8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25.png"/><Relationship Id="rId7" Type="http://schemas.openxmlformats.org/officeDocument/2006/relationships/oleObject" Target="../embeddings/oleObject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9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8">
            <a:extLst>
              <a:ext uri="{FF2B5EF4-FFF2-40B4-BE49-F238E27FC236}">
                <a16:creationId xmlns:a16="http://schemas.microsoft.com/office/drawing/2014/main" id="{4F9B74D5-7E96-4A87-A197-A928FB467B76}"/>
              </a:ext>
            </a:extLst>
          </p:cNvPr>
          <p:cNvGrpSpPr>
            <a:grpSpLocks/>
          </p:cNvGrpSpPr>
          <p:nvPr/>
        </p:nvGrpSpPr>
        <p:grpSpPr bwMode="auto">
          <a:xfrm>
            <a:off x="4701162" y="64718"/>
            <a:ext cx="3073877" cy="892545"/>
            <a:chOff x="537" y="183"/>
            <a:chExt cx="1517" cy="418"/>
          </a:xfrm>
        </p:grpSpPr>
        <p:pic>
          <p:nvPicPr>
            <p:cNvPr id="17" name="Picture 9" descr="upc-logo-2-red">
              <a:extLst>
                <a:ext uri="{FF2B5EF4-FFF2-40B4-BE49-F238E27FC236}">
                  <a16:creationId xmlns:a16="http://schemas.microsoft.com/office/drawing/2014/main" id="{97A8ECC7-2E00-4EB2-9056-EFCCBCB0F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" y="183"/>
              <a:ext cx="1077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10">
              <a:extLst>
                <a:ext uri="{FF2B5EF4-FFF2-40B4-BE49-F238E27FC236}">
                  <a16:creationId xmlns:a16="http://schemas.microsoft.com/office/drawing/2014/main" id="{CED0B93C-2996-4B98-9805-483E06B140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" y="456"/>
              <a:ext cx="151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000" b="1" dirty="0">
                  <a:solidFill>
                    <a:srgbClr val="003399"/>
                  </a:solidFill>
                  <a:ea typeface="Arial Unicode MS" pitchFamily="34" charset="-122"/>
                </a:rPr>
                <a:t>China University of Petroleum</a:t>
              </a: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B40F3713-F16F-40DD-A059-18B7EF8F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34" y="1496310"/>
            <a:ext cx="10916331" cy="15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裂缝性漏失地层裂缝通道参数评价方法研究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F119B1F-4E25-4078-9C43-BB5D6A3ACC6F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10E0630-6614-4206-983E-E0D40CEFF9E9}"/>
              </a:ext>
            </a:extLst>
          </p:cNvPr>
          <p:cNvGrpSpPr/>
          <p:nvPr/>
        </p:nvGrpSpPr>
        <p:grpSpPr>
          <a:xfrm>
            <a:off x="8011790" y="593697"/>
            <a:ext cx="4192259" cy="366714"/>
            <a:chOff x="8011790" y="619098"/>
            <a:chExt cx="4192259" cy="366714"/>
          </a:xfrm>
        </p:grpSpPr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714225BF-32E7-492D-A26E-6671788E4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790" y="619098"/>
              <a:ext cx="4192259" cy="366714"/>
            </a:xfrm>
            <a:custGeom>
              <a:avLst/>
              <a:gdLst>
                <a:gd name="connsiteX0" fmla="*/ 274329 w 4192259"/>
                <a:gd name="connsiteY0" fmla="*/ 0 h 366714"/>
                <a:gd name="connsiteX1" fmla="*/ 274329 w 4192259"/>
                <a:gd name="connsiteY1" fmla="*/ 6351 h 366714"/>
                <a:gd name="connsiteX2" fmla="*/ 4192259 w 4192259"/>
                <a:gd name="connsiteY2" fmla="*/ 6351 h 366714"/>
                <a:gd name="connsiteX3" fmla="*/ 4192259 w 4192259"/>
                <a:gd name="connsiteY3" fmla="*/ 366714 h 366714"/>
                <a:gd name="connsiteX4" fmla="*/ 271911 w 4192259"/>
                <a:gd name="connsiteY4" fmla="*/ 366714 h 366714"/>
                <a:gd name="connsiteX5" fmla="*/ 271911 w 4192259"/>
                <a:gd name="connsiteY5" fmla="*/ 366714 h 366714"/>
                <a:gd name="connsiteX6" fmla="*/ 0 w 4192259"/>
                <a:gd name="connsiteY6" fmla="*/ 366714 h 36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2259" h="366714">
                  <a:moveTo>
                    <a:pt x="274329" y="0"/>
                  </a:moveTo>
                  <a:lnTo>
                    <a:pt x="274329" y="6351"/>
                  </a:lnTo>
                  <a:lnTo>
                    <a:pt x="4192259" y="6351"/>
                  </a:lnTo>
                  <a:lnTo>
                    <a:pt x="4192259" y="366714"/>
                  </a:lnTo>
                  <a:lnTo>
                    <a:pt x="271911" y="366714"/>
                  </a:lnTo>
                  <a:lnTo>
                    <a:pt x="271911" y="366714"/>
                  </a:lnTo>
                  <a:lnTo>
                    <a:pt x="0" y="36671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Rectangle 11">
              <a:extLst>
                <a:ext uri="{FF2B5EF4-FFF2-40B4-BE49-F238E27FC236}">
                  <a16:creationId xmlns:a16="http://schemas.microsoft.com/office/drawing/2014/main" id="{C3CC953D-CF31-4B81-A538-A2AB504A287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91007" y="633218"/>
              <a:ext cx="3993917" cy="346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2022</a:t>
              </a:r>
              <a:r>
                <a:rPr lang="zh-CN" altLang="en-US" sz="2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级硕士研究生毕业论文中期汇报</a:t>
              </a:r>
              <a:endParaRPr lang="zh-CN" altLang="en-US" sz="30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36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9"/>
    </mc:Choice>
    <mc:Fallback xmlns="">
      <p:transition spd="slow" advTm="196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58A09BE-84DD-CDEC-1542-68BFDD9B562A}"/>
              </a:ext>
            </a:extLst>
          </p:cNvPr>
          <p:cNvSpPr/>
          <p:nvPr/>
        </p:nvSpPr>
        <p:spPr>
          <a:xfrm>
            <a:off x="302622" y="1572451"/>
            <a:ext cx="8421681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首先测试钻井液电阻率，以及未切割前完整岩心的电阻率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对岩心进行直线切割，形成规定倾角、条数、缝宽的裂缝产状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利用碎木垫块调整裂缝宽度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将裂缝四周用结构胶固定，密封过程中向裂缝内注替适量的钻井液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测试设备采用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ST2258C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型四探针电阻率测量仪器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依次测试充满钻井液后的岩心纵、横向电阻率即可模拟深浅电阻率。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C6D864-A617-77AA-948A-EAEEA13386FD}"/>
              </a:ext>
            </a:extLst>
          </p:cNvPr>
          <p:cNvSpPr txBox="1"/>
          <p:nvPr/>
        </p:nvSpPr>
        <p:spPr>
          <a:xfrm>
            <a:off x="-48127" y="973741"/>
            <a:ext cx="6354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裂缝对深、浅侧向电阻率的影响模拟实验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44FF287-E8AD-2BAC-8547-10436A5D5E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60796" y="184024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FB3073B-E2AE-4984-1981-FA09A8D648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9290" r="1126" b="42202"/>
          <a:stretch/>
        </p:blipFill>
        <p:spPr>
          <a:xfrm>
            <a:off x="664061" y="4241062"/>
            <a:ext cx="5515712" cy="23197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EE92245-A55D-9BAC-58CB-ECD0674CE2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t="8846" r="-344" b="19343"/>
          <a:stretch/>
        </p:blipFill>
        <p:spPr>
          <a:xfrm>
            <a:off x="7678537" y="4257803"/>
            <a:ext cx="3680362" cy="2265931"/>
          </a:xfrm>
          <a:prstGeom prst="rect">
            <a:avLst/>
          </a:prstGeom>
        </p:spPr>
      </p:pic>
      <p:pic>
        <p:nvPicPr>
          <p:cNvPr id="22" name="Picture 2" descr="四探针测试仪_苏州晶格电子有限公司">
            <a:extLst>
              <a:ext uri="{FF2B5EF4-FFF2-40B4-BE49-F238E27FC236}">
                <a16:creationId xmlns:a16="http://schemas.microsoft.com/office/drawing/2014/main" id="{4718958D-30F2-CC41-74D0-37953C93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38" y="1017873"/>
            <a:ext cx="3646521" cy="287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5D3C1965-607E-BE9E-13F8-81D21A187C03}"/>
              </a:ext>
            </a:extLst>
          </p:cNvPr>
          <p:cNvSpPr/>
          <p:nvPr/>
        </p:nvSpPr>
        <p:spPr>
          <a:xfrm>
            <a:off x="6444065" y="5238039"/>
            <a:ext cx="972736" cy="470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9FE5BD7-4FB4-AD4B-E369-1D3B495D5E28}"/>
              </a:ext>
            </a:extLst>
          </p:cNvPr>
          <p:cNvSpPr txBox="1"/>
          <p:nvPr/>
        </p:nvSpPr>
        <p:spPr>
          <a:xfrm>
            <a:off x="2871196" y="6583021"/>
            <a:ext cx="224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待加工岩心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82CC1F4-9CE6-5D97-FBB3-CC64FF4205D0}"/>
              </a:ext>
            </a:extLst>
          </p:cNvPr>
          <p:cNvSpPr txBox="1"/>
          <p:nvPr/>
        </p:nvSpPr>
        <p:spPr>
          <a:xfrm>
            <a:off x="9258989" y="6604069"/>
            <a:ext cx="224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已加工岩心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AF111FD-A748-1B93-9C35-122FEA5D99A0}"/>
              </a:ext>
            </a:extLst>
          </p:cNvPr>
          <p:cNvSpPr txBox="1"/>
          <p:nvPr/>
        </p:nvSpPr>
        <p:spPr>
          <a:xfrm>
            <a:off x="8408571" y="3923768"/>
            <a:ext cx="61691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ST2258C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型四探针电阻率测量仪器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A8E6C11-F2AB-49FC-E8EF-3638899125B3}"/>
              </a:ext>
            </a:extLst>
          </p:cNvPr>
          <p:cNvSpPr txBox="1"/>
          <p:nvPr/>
        </p:nvSpPr>
        <p:spPr>
          <a:xfrm>
            <a:off x="123111" y="1387785"/>
            <a:ext cx="7345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实验步骤：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D81A9A2C-9372-8029-114F-D4D13EF3F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01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7C6D864-A617-77AA-948A-EAEEA13386FD}"/>
              </a:ext>
            </a:extLst>
          </p:cNvPr>
          <p:cNvSpPr txBox="1"/>
          <p:nvPr/>
        </p:nvSpPr>
        <p:spPr>
          <a:xfrm>
            <a:off x="140257" y="977567"/>
            <a:ext cx="6354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裂缝通道参数对电阻率的影响规律、数据分析结果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80076A-D791-3DDD-B7E0-63AC38A0EBF5}"/>
              </a:ext>
            </a:extLst>
          </p:cNvPr>
          <p:cNvSpPr/>
          <p:nvPr/>
        </p:nvSpPr>
        <p:spPr>
          <a:xfrm>
            <a:off x="4860709" y="4180973"/>
            <a:ext cx="7086067" cy="2264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规律：</a:t>
            </a:r>
            <a:endParaRPr lang="en-US" altLang="zh-CN" sz="16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裂缝张开度增大，深侧向和浅侧向电阻率均减小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裂缝倾角增大，深侧向和浅侧向电阻率均增大。高角度裂缝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，双侧向呈正差异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</a:t>
            </a:r>
            <a:r>
              <a:rPr lang="en-US" altLang="zh-CN" sz="16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LLD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&gt;R</a:t>
            </a:r>
            <a:r>
              <a:rPr lang="en-US" altLang="zh-CN" sz="16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LLS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100~200</a:t>
            </a:r>
            <a:r>
              <a:rPr lang="el-GR" altLang="zh-CN" sz="1600" b="1" i="0" dirty="0">
                <a:solidFill>
                  <a:srgbClr val="333333"/>
                </a:solidFill>
                <a:effectLst/>
                <a:latin typeface="Helvetica Neue"/>
              </a:rPr>
              <a:t>Ω·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Helvetica Neue"/>
              </a:rPr>
              <a:t>m</a:t>
            </a:r>
            <a:r>
              <a:rPr lang="zh-CN" altLang="en-US" sz="1600" b="1" i="0" dirty="0">
                <a:solidFill>
                  <a:srgbClr val="333333"/>
                </a:solidFill>
                <a:effectLst/>
                <a:latin typeface="Helvetica Neue"/>
              </a:rPr>
              <a:t>；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倾斜裂缝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40°~70°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范围，双侧向电阻率变化大且两者相近；低角度裂缝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小于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40°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，双侧向呈负差异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</a:t>
            </a:r>
            <a:r>
              <a:rPr lang="en-US" altLang="zh-CN" sz="16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LLD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 R</a:t>
            </a:r>
            <a:r>
              <a:rPr lang="en-US" altLang="zh-CN" sz="16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LLS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，相差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30~90</a:t>
            </a:r>
            <a:r>
              <a:rPr lang="el-GR" altLang="zh-CN" sz="1600" b="1" i="0" dirty="0">
                <a:solidFill>
                  <a:srgbClr val="333333"/>
                </a:solidFill>
                <a:effectLst/>
                <a:latin typeface="Helvetica Neue"/>
              </a:rPr>
              <a:t> Ω·</a:t>
            </a:r>
            <a:r>
              <a:rPr lang="en-US" altLang="zh-CN" sz="1600" b="1" i="0" dirty="0">
                <a:solidFill>
                  <a:srgbClr val="333333"/>
                </a:solidFill>
                <a:effectLst/>
                <a:latin typeface="Helvetica Neue"/>
              </a:rPr>
              <a:t>m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9CFEA301-B065-A889-F5DE-1222EBA57B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8802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6A0C68-AF3E-6505-656F-25104ACE0C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7" y="4120663"/>
            <a:ext cx="3474677" cy="27665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6A8E8D-B8A4-E4C4-811B-DAA063A3D8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56" y="1365881"/>
            <a:ext cx="3441722" cy="28150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307BEB5-F224-53BC-8822-1F0A300FF3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49" y="1305571"/>
            <a:ext cx="3962516" cy="28150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824BA75-D81F-8320-D640-0F77D9C0E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825" y="1473385"/>
            <a:ext cx="3666297" cy="2707588"/>
          </a:xfrm>
          <a:prstGeom prst="rect">
            <a:avLst/>
          </a:prstGeom>
        </p:spPr>
      </p:pic>
      <p:sp>
        <p:nvSpPr>
          <p:cNvPr id="3" name="TextBox 37">
            <a:extLst>
              <a:ext uri="{FF2B5EF4-FFF2-40B4-BE49-F238E27FC236}">
                <a16:creationId xmlns:a16="http://schemas.microsoft.com/office/drawing/2014/main" id="{88D10C74-AA7D-9718-5D48-3DE3D19C3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44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1D1A2A37-E787-7749-1EEA-3F6B99B1C497}"/>
              </a:ext>
            </a:extLst>
          </p:cNvPr>
          <p:cNvSpPr/>
          <p:nvPr/>
        </p:nvSpPr>
        <p:spPr>
          <a:xfrm>
            <a:off x="249487" y="1020312"/>
            <a:ext cx="355898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）本论文构建的测井计算模型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0A03B2-9C9B-DCD7-51BD-ED31D815C31B}"/>
              </a:ext>
            </a:extLst>
          </p:cNvPr>
          <p:cNvSpPr/>
          <p:nvPr/>
        </p:nvSpPr>
        <p:spPr>
          <a:xfrm>
            <a:off x="4045232" y="1020312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建模依据：前人模型剖析、裂缝对电阻率的影响规律、数据分析结果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E5B91A05-7C83-38D2-A081-1957F716CBC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75D4C52-E652-F640-9E4F-24736E295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370926"/>
              </p:ext>
            </p:extLst>
          </p:nvPr>
        </p:nvGraphicFramePr>
        <p:xfrm>
          <a:off x="1082634" y="1544760"/>
          <a:ext cx="10438664" cy="4921698"/>
        </p:xfrm>
        <a:graphic>
          <a:graphicData uri="http://schemas.openxmlformats.org/drawingml/2006/table">
            <a:tbl>
              <a:tblPr/>
              <a:tblGrid>
                <a:gridCol w="1423455">
                  <a:extLst>
                    <a:ext uri="{9D8B030D-6E8A-4147-A177-3AD203B41FA5}">
                      <a16:colId xmlns:a16="http://schemas.microsoft.com/office/drawing/2014/main" val="3497139635"/>
                    </a:ext>
                  </a:extLst>
                </a:gridCol>
                <a:gridCol w="3992141">
                  <a:extLst>
                    <a:ext uri="{9D8B030D-6E8A-4147-A177-3AD203B41FA5}">
                      <a16:colId xmlns:a16="http://schemas.microsoft.com/office/drawing/2014/main" val="1092717956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509292766"/>
                    </a:ext>
                  </a:extLst>
                </a:gridCol>
                <a:gridCol w="3048864">
                  <a:extLst>
                    <a:ext uri="{9D8B030D-6E8A-4147-A177-3AD203B41FA5}">
                      <a16:colId xmlns:a16="http://schemas.microsoft.com/office/drawing/2014/main" val="2689705311"/>
                    </a:ext>
                  </a:extLst>
                </a:gridCol>
                <a:gridCol w="948968">
                  <a:extLst>
                    <a:ext uri="{9D8B030D-6E8A-4147-A177-3AD203B41FA5}">
                      <a16:colId xmlns:a16="http://schemas.microsoft.com/office/drawing/2014/main" val="59249109"/>
                    </a:ext>
                  </a:extLst>
                </a:gridCol>
              </a:tblGrid>
              <a:tr h="3144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裂缝参数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符号</a:t>
                      </a:r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参数名称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686774"/>
                  </a:ext>
                </a:extLst>
              </a:tr>
              <a:tr h="268628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裂缝孔隙度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FVPA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裂缝孔隙度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51528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深侧向测井电阻率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147080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浅侧向测井电阻率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706094"/>
                  </a:ext>
                </a:extLst>
              </a:tr>
              <a:tr h="268628"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裂缝密度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FF7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侵入带电阻率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07989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泥浆滤液电阻率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677841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原状地层电阻率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22012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400" b="0" u="none" strike="noStrike" baseline="-250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地层水电阻率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Ω·</a:t>
                      </a:r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28770"/>
                  </a:ext>
                </a:extLst>
              </a:tr>
              <a:tr h="241232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裂缝开度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FVA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裂缝开度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302060"/>
                  </a:ext>
                </a:extLst>
              </a:tr>
              <a:tr h="241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0" i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FVDC</a:t>
                      </a:r>
                      <a:endParaRPr lang="zh-CN" altLang="en-US" sz="14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裂缝密度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400" b="0" dirty="0"/>
                        <a:t>1/m</a:t>
                      </a:r>
                      <a:endParaRPr lang="zh-CN" altLang="en-US" sz="1400" b="0" dirty="0"/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系数，取值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0.5~0.8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2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系数，取值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1.0~1.4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30593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l-GR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Φ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基质孔隙度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435768"/>
                  </a:ext>
                </a:extLst>
              </a:tr>
              <a:tr h="6874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裂缝渗透率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裂缝渗透率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mD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628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裂缝发育程度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en-US" sz="1400" b="0" u="none" strike="noStrike" baseline="-250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束缚水饱和度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53993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裂缝发育程度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14674"/>
                  </a:ext>
                </a:extLst>
              </a:tr>
              <a:tr h="268628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c1</a:t>
                      </a: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c2, c3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权值系数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\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8E31370-1CCE-DE7F-2426-C34FD5F50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533474"/>
              </p:ext>
            </p:extLst>
          </p:nvPr>
        </p:nvGraphicFramePr>
        <p:xfrm>
          <a:off x="2902668" y="1868619"/>
          <a:ext cx="2823552" cy="726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66600" imgH="533160" progId="Equation.DSMT4">
                  <p:embed/>
                </p:oleObj>
              </mc:Choice>
              <mc:Fallback>
                <p:oleObj name="Equation" r:id="rId3" imgW="1866600" imgH="53316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F85B54AE-A021-48C6-6AD7-E616C7FDFF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668" y="1868619"/>
                        <a:ext cx="2823552" cy="7263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9E53624D-A295-76B8-208B-2EBDC1576A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40544"/>
              </p:ext>
            </p:extLst>
          </p:nvPr>
        </p:nvGraphicFramePr>
        <p:xfrm>
          <a:off x="2902668" y="4094507"/>
          <a:ext cx="2766290" cy="529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68480" imgH="419040" progId="Equation.DSMT4">
                  <p:embed/>
                </p:oleObj>
              </mc:Choice>
              <mc:Fallback>
                <p:oleObj name="Equation" r:id="rId5" imgW="1968480" imgH="41904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D3F7D204-2FF4-AA50-6F33-B84E3B75CA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2668" y="4094507"/>
                        <a:ext cx="2766290" cy="529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FAE3DBBD-4A1E-4126-734F-BECE06B2D4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908429"/>
              </p:ext>
            </p:extLst>
          </p:nvPr>
        </p:nvGraphicFramePr>
        <p:xfrm>
          <a:off x="3089521" y="2629189"/>
          <a:ext cx="22606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58640" imgH="850680" progId="Equation.DSMT4">
                  <p:embed/>
                </p:oleObj>
              </mc:Choice>
              <mc:Fallback>
                <p:oleObj name="Equation" r:id="rId7" imgW="1358640" imgH="850680" progId="Equation.DSMT4">
                  <p:embed/>
                  <p:pic>
                    <p:nvPicPr>
                      <p:cNvPr id="24" name="对象 23">
                        <a:extLst>
                          <a:ext uri="{FF2B5EF4-FFF2-40B4-BE49-F238E27FC236}">
                            <a16:creationId xmlns:a16="http://schemas.microsoft.com/office/drawing/2014/main" id="{B6C7ADED-088A-2778-B0D4-38934B080B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9521" y="2629189"/>
                        <a:ext cx="2260600" cy="1041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EDC5C290-9E04-6A48-2080-CBD004B50A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275012"/>
              </p:ext>
            </p:extLst>
          </p:nvPr>
        </p:nvGraphicFramePr>
        <p:xfrm>
          <a:off x="2584369" y="5987521"/>
          <a:ext cx="38560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463480" imgH="177480" progId="Equation.DSMT4">
                  <p:embed/>
                </p:oleObj>
              </mc:Choice>
              <mc:Fallback>
                <p:oleObj name="Equation" r:id="rId9" imgW="2463480" imgH="177480" progId="Equation.DSMT4">
                  <p:embed/>
                  <p:pic>
                    <p:nvPicPr>
                      <p:cNvPr id="25" name="对象 24">
                        <a:extLst>
                          <a:ext uri="{FF2B5EF4-FFF2-40B4-BE49-F238E27FC236}">
                            <a16:creationId xmlns:a16="http://schemas.microsoft.com/office/drawing/2014/main" id="{025FDFB5-9E93-EF45-BCD6-6CF2F7B2D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84369" y="5987521"/>
                        <a:ext cx="3856038" cy="25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8785613-2FC4-D363-57C7-F72E6BF08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14005"/>
              </p:ext>
            </p:extLst>
          </p:nvPr>
        </p:nvGraphicFramePr>
        <p:xfrm>
          <a:off x="2802863" y="5090417"/>
          <a:ext cx="3023160" cy="43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33360" imgH="304560" progId="Equation.DSMT4">
                  <p:embed/>
                </p:oleObj>
              </mc:Choice>
              <mc:Fallback>
                <p:oleObj name="Equation" r:id="rId11" imgW="2133360" imgH="30456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DB3C1009-6C8D-949E-F7BB-3BCD9E42AA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863" y="5090417"/>
                        <a:ext cx="3023160" cy="4309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37">
            <a:extLst>
              <a:ext uri="{FF2B5EF4-FFF2-40B4-BE49-F238E27FC236}">
                <a16:creationId xmlns:a16="http://schemas.microsoft.com/office/drawing/2014/main" id="{F48D2B4A-38FB-1212-4097-56974B7AD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2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6314805A-4B73-4693-87BA-DF4F853E4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80" y="1050088"/>
            <a:ext cx="8070625" cy="510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9" rIns="18288" bIns="45719"/>
          <a:lstStyle>
            <a:lvl1pPr marL="342900" indent="-3429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3300"/>
              </a:buClr>
            </a:pP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2. 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基于录井资料的裂缝宽度定量预测方法研究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381760A-E9B2-4AAA-7728-A87B554452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E7ECCC-CFD2-8C23-0874-E056BEDBBDDF}"/>
              </a:ext>
            </a:extLst>
          </p:cNvPr>
          <p:cNvSpPr/>
          <p:nvPr/>
        </p:nvSpPr>
        <p:spPr>
          <a:xfrm>
            <a:off x="5969333" y="1606865"/>
            <a:ext cx="3047407" cy="51631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7178A5-329A-0740-2205-1A69F19E6BA1}"/>
              </a:ext>
            </a:extLst>
          </p:cNvPr>
          <p:cNvSpPr txBox="1"/>
          <p:nvPr/>
        </p:nvSpPr>
        <p:spPr>
          <a:xfrm>
            <a:off x="287468" y="1650819"/>
            <a:ext cx="6300430" cy="511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）流体力学模型</a:t>
            </a:r>
            <a:endParaRPr lang="en-US" altLang="zh-CN" sz="2000" dirty="0">
              <a:solidFill>
                <a:srgbClr val="3333FF"/>
              </a:solidFill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模型基本假设：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①非牛顿流体钻井液流变模型为宾汉流体；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②裂缝面光滑，裂缝宽度一定；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③每次发生井漏时只与单条可导水平裂缝相关；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④井漏的侵入是一个径向对称且为层流的过程；</a:t>
            </a:r>
            <a:endParaRPr lang="en-US" altLang="zh-CN" sz="1800" dirty="0">
              <a:ea typeface="微软雅黑" panose="020B0503020204020204" pitchFamily="34" charset="-122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zh-CN" altLang="zh-CN" sz="1800" dirty="0">
                <a:ea typeface="微软雅黑" panose="020B0503020204020204" pitchFamily="34" charset="-122"/>
              </a:rPr>
              <a:t>⑤忽略发生在裂缝面上的漏失。</a:t>
            </a:r>
            <a:endParaRPr lang="zh-CN" altLang="en-US" sz="1800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2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3E971D-9636-28C1-68A0-2B916C9CF8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85" y="3935922"/>
            <a:ext cx="1978025" cy="230505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66E946D-7C4D-A62D-1D9F-26207C743B07}"/>
              </a:ext>
            </a:extLst>
          </p:cNvPr>
          <p:cNvSpPr/>
          <p:nvPr/>
        </p:nvSpPr>
        <p:spPr>
          <a:xfrm>
            <a:off x="9124903" y="6493051"/>
            <a:ext cx="249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流体力学法求解裂缝宽度几何模型</a:t>
            </a:r>
            <a:endParaRPr lang="zh-CN" altLang="en-US" sz="1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655D25-F840-A1D5-F4C8-BD4CE07F751B}"/>
              </a:ext>
            </a:extLst>
          </p:cNvPr>
          <p:cNvSpPr txBox="1"/>
          <p:nvPr/>
        </p:nvSpPr>
        <p:spPr>
          <a:xfrm>
            <a:off x="5968918" y="1650819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alibri" panose="020F0502020204030204" pitchFamily="34" charset="0"/>
              </a:rPr>
              <a:t>Lietard-Griffiths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alibri" panose="020F0502020204030204" pitchFamily="34" charset="0"/>
              </a:rPr>
              <a:t>模型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73309A4-D03B-F4F6-CE37-04761B7E5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95" y="2068147"/>
            <a:ext cx="2602325" cy="56982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8F18BD15-3C56-695A-B4E5-1767D4E6E80C}"/>
              </a:ext>
            </a:extLst>
          </p:cNvPr>
          <p:cNvSpPr txBox="1"/>
          <p:nvPr/>
        </p:nvSpPr>
        <p:spPr>
          <a:xfrm>
            <a:off x="5536661" y="2926619"/>
            <a:ext cx="236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alibri" panose="020F0502020204030204" pitchFamily="34" charset="0"/>
              </a:rPr>
              <a:t>Verga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Calibri" panose="020F0502020204030204" pitchFamily="34" charset="0"/>
              </a:rPr>
              <a:t>模型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D8FEFF5-46F1-8634-0A49-027CE4427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563" y="3318842"/>
            <a:ext cx="2210824" cy="8177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715E0D3F-A59C-73D2-C7FA-B015B8D2C3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771275"/>
                  </p:ext>
                </p:extLst>
              </p:nvPr>
            </p:nvGraphicFramePr>
            <p:xfrm>
              <a:off x="6107363" y="4243991"/>
              <a:ext cx="2771349" cy="23967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85039">
                      <a:extLst>
                        <a:ext uri="{9D8B030D-6E8A-4147-A177-3AD203B41FA5}">
                          <a16:colId xmlns:a16="http://schemas.microsoft.com/office/drawing/2014/main" val="4254342716"/>
                        </a:ext>
                      </a:extLst>
                    </a:gridCol>
                    <a:gridCol w="743155">
                      <a:extLst>
                        <a:ext uri="{9D8B030D-6E8A-4147-A177-3AD203B41FA5}">
                          <a16:colId xmlns:a16="http://schemas.microsoft.com/office/drawing/2014/main" val="1523012015"/>
                        </a:ext>
                      </a:extLst>
                    </a:gridCol>
                    <a:gridCol w="743155">
                      <a:extLst>
                        <a:ext uri="{9D8B030D-6E8A-4147-A177-3AD203B41FA5}">
                          <a16:colId xmlns:a16="http://schemas.microsoft.com/office/drawing/2014/main" val="1732036434"/>
                        </a:ext>
                      </a:extLst>
                    </a:gridCol>
                  </a:tblGrid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参数名称</a:t>
                          </a:r>
                          <a:endParaRPr lang="zh-CN" altLang="en-US" sz="12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符号</a:t>
                          </a:r>
                          <a:endParaRPr lang="zh-CN" altLang="en-US" sz="1200" b="1" i="0" u="none" strike="noStrike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单位</a:t>
                          </a:r>
                          <a:endParaRPr lang="zh-CN" altLang="en-US" sz="1200" b="1" i="0" u="none" strike="noStrike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137608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流动压差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Δ</a:t>
                          </a:r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66855103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累计漏失量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</a:t>
                          </a:r>
                          <a:r>
                            <a:rPr lang="en-US" sz="1200" u="none" strike="noStrike" baseline="-25000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r>
                            <a:rPr lang="en-US" sz="1200" u="none" strike="noStrike" baseline="300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436147605"/>
                      </a:ext>
                    </a:extLst>
                  </a:tr>
                  <a:tr h="3772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钻井液粘度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μ</a:t>
                          </a:r>
                          <a:endParaRPr lang="el-G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  <a:r>
                            <a:rPr lang="en-US" altLang="zh-CN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·s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16808652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井眼半径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</a:t>
                          </a:r>
                          <a:r>
                            <a:rPr lang="en-US" sz="1200" u="none" strike="noStrike" baseline="-25000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w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08420286"/>
                      </a:ext>
                    </a:extLst>
                  </a:tr>
                  <a:tr h="6267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</a:t>
                          </a:r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时刻钻井液漏失速率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Q</a:t>
                          </a:r>
                          <a:r>
                            <a:rPr lang="en-US" sz="1200" u="none" strike="noStrike" baseline="-250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loss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r>
                            <a:rPr lang="en-US" sz="1200" u="none" strike="noStrike" baseline="300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83238679"/>
                      </a:ext>
                    </a:extLst>
                  </a:tr>
                  <a:tr h="6267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钻井液动切力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altLang="zh-CN" sz="1200" b="0" i="1" u="none" strike="noStrik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>
                <a:extLst>
                  <a:ext uri="{FF2B5EF4-FFF2-40B4-BE49-F238E27FC236}">
                    <a16:creationId xmlns:a16="http://schemas.microsoft.com/office/drawing/2014/main" id="{715E0D3F-A59C-73D2-C7FA-B015B8D2C3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6771275"/>
                  </p:ext>
                </p:extLst>
              </p:nvPr>
            </p:nvGraphicFramePr>
            <p:xfrm>
              <a:off x="6107363" y="4243991"/>
              <a:ext cx="2771349" cy="2396758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285039">
                      <a:extLst>
                        <a:ext uri="{9D8B030D-6E8A-4147-A177-3AD203B41FA5}">
                          <a16:colId xmlns:a16="http://schemas.microsoft.com/office/drawing/2014/main" val="4254342716"/>
                        </a:ext>
                      </a:extLst>
                    </a:gridCol>
                    <a:gridCol w="743155">
                      <a:extLst>
                        <a:ext uri="{9D8B030D-6E8A-4147-A177-3AD203B41FA5}">
                          <a16:colId xmlns:a16="http://schemas.microsoft.com/office/drawing/2014/main" val="1523012015"/>
                        </a:ext>
                      </a:extLst>
                    </a:gridCol>
                    <a:gridCol w="743155">
                      <a:extLst>
                        <a:ext uri="{9D8B030D-6E8A-4147-A177-3AD203B41FA5}">
                          <a16:colId xmlns:a16="http://schemas.microsoft.com/office/drawing/2014/main" val="1732036434"/>
                        </a:ext>
                      </a:extLst>
                    </a:gridCol>
                  </a:tblGrid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参数名称</a:t>
                          </a:r>
                          <a:endParaRPr lang="zh-CN" altLang="en-US" sz="12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符号</a:t>
                          </a:r>
                          <a:endParaRPr lang="zh-CN" altLang="en-US" sz="1200" b="1" i="0" u="none" strike="noStrike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1" u="none" strike="noStrike">
                              <a:solidFill>
                                <a:schemeClr val="bg1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单位</a:t>
                          </a:r>
                          <a:endParaRPr lang="zh-CN" altLang="en-US" sz="1200" b="1" i="0" u="none" strike="noStrike">
                            <a:solidFill>
                              <a:schemeClr val="bg1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2137608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流动压差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Δ</a:t>
                          </a:r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66855103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累计漏失量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V</a:t>
                          </a:r>
                          <a:r>
                            <a:rPr lang="en-US" sz="1200" u="none" strike="noStrike" baseline="-25000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r>
                            <a:rPr lang="en-US" sz="1200" u="none" strike="noStrike" baseline="3000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endParaRPr lang="en-US" sz="1200" b="0" i="0" u="none" strike="noStrike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436147605"/>
                      </a:ext>
                    </a:extLst>
                  </a:tr>
                  <a:tr h="37724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钻井液粘度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μ</a:t>
                          </a:r>
                          <a:endParaRPr lang="el-GR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  <a:r>
                            <a:rPr lang="en-US" altLang="zh-CN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·s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516808652"/>
                      </a:ext>
                    </a:extLst>
                  </a:tr>
                  <a:tr h="191523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井眼半径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r</a:t>
                          </a:r>
                          <a:r>
                            <a:rPr lang="en-US" sz="1200" u="none" strike="noStrike" baseline="-25000" dirty="0" err="1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w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mm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408420286"/>
                      </a:ext>
                    </a:extLst>
                  </a:tr>
                  <a:tr h="6267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CN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t</a:t>
                          </a:r>
                          <a:r>
                            <a:rPr lang="zh-CN" alt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时刻钻井液漏失速率</a:t>
                          </a:r>
                          <a:endParaRPr lang="zh-CN" alt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Q</a:t>
                          </a:r>
                          <a:r>
                            <a:rPr lang="en-US" sz="1200" u="none" strike="noStrike" baseline="-250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loss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m</a:t>
                          </a:r>
                          <a:r>
                            <a:rPr lang="en-US" sz="1200" u="none" strike="noStrike" baseline="30000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3</a:t>
                          </a:r>
                          <a:r>
                            <a:rPr lang="en-US" sz="1200" u="none" strike="noStrike" dirty="0"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/s</a:t>
                          </a:r>
                          <a:endParaRPr lang="en-US" sz="12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微软雅黑" panose="020B0503020204020204" pitchFamily="34" charset="-122"/>
                            <a:ea typeface="微软雅黑" panose="020B0503020204020204" pitchFamily="34" charset="-122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183238679"/>
                      </a:ext>
                    </a:extLst>
                  </a:tr>
                  <a:tr h="626711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zh-CN" alt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钻井液动切力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620" marR="7620" marT="7620" marB="0" anchor="ctr">
                        <a:blipFill>
                          <a:blip r:embed="rId6"/>
                          <a:stretch>
                            <a:fillRect l="-172358" t="-288350" r="-100813" b="-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a:t>Pa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51B3A5BC-8BEB-5C6E-CFB1-1D96DAC346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970" y="1404331"/>
            <a:ext cx="2813050" cy="221678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A9B9B6B-713E-DDD0-71E7-658E25442864}"/>
              </a:ext>
            </a:extLst>
          </p:cNvPr>
          <p:cNvSpPr/>
          <p:nvPr/>
        </p:nvSpPr>
        <p:spPr>
          <a:xfrm>
            <a:off x="757768" y="5807912"/>
            <a:ext cx="3793026" cy="338554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利用迭代法可以求算裂缝宽度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F4E9F1EC-98DD-E280-84EA-5D723D90C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11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05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6381760A-E9B2-4AAA-7728-A87B554452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66700" marR="0" lvl="0" indent="-26670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三、阶段性研究成果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197FA38-0267-428D-E9EC-416F269EAE30}"/>
              </a:ext>
            </a:extLst>
          </p:cNvPr>
          <p:cNvSpPr txBox="1"/>
          <p:nvPr/>
        </p:nvSpPr>
        <p:spPr>
          <a:xfrm>
            <a:off x="235272" y="1052569"/>
            <a:ext cx="11420434" cy="1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400" b="1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）</a:t>
            </a:r>
            <a:r>
              <a:rPr lang="en-US" altLang="zh-CN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BP</a:t>
            </a:r>
            <a:r>
              <a:rPr lang="zh-CN" altLang="en-US" sz="2000" dirty="0">
                <a:solidFill>
                  <a:srgbClr val="3333FF"/>
                </a:solidFill>
                <a:ea typeface="微软雅黑" panose="020B0503020204020204" pitchFamily="34" charset="-122"/>
              </a:rPr>
              <a:t>神经网络模型：</a:t>
            </a:r>
            <a:r>
              <a:rPr lang="zh-CN" altLang="en-US" sz="1800" dirty="0">
                <a:ea typeface="微软雅黑" panose="020B0503020204020204" pitchFamily="34" charset="-122"/>
              </a:rPr>
              <a:t>基于目标井邻井井漏时的录井数据，利用相关性分析优选特征值和数据归一化方法进行数据预处理，选取钻井液密度、钻井液粘度、下钻速度、井深、井眼直径、钻井排量和泵压</a:t>
            </a:r>
            <a:r>
              <a:rPr lang="en-US" altLang="zh-CN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7</a:t>
            </a:r>
            <a:r>
              <a:rPr lang="zh-CN" altLang="en-US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个</a:t>
            </a:r>
            <a:r>
              <a:rPr lang="zh-CN" altLang="en-US" sz="1800" dirty="0">
                <a:ea typeface="微软雅黑" panose="020B0503020204020204" pitchFamily="34" charset="-122"/>
              </a:rPr>
              <a:t>录井参数作为</a:t>
            </a:r>
            <a:r>
              <a:rPr lang="zh-CN" altLang="en-US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输入特征值</a:t>
            </a:r>
            <a:r>
              <a:rPr lang="zh-CN" altLang="en-US" sz="1800" dirty="0">
                <a:ea typeface="微软雅黑" panose="020B0503020204020204" pitchFamily="34" charset="-122"/>
              </a:rPr>
              <a:t>。</a:t>
            </a:r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57415-3E99-C62F-7FB1-59573F83B6BC}"/>
              </a:ext>
            </a:extLst>
          </p:cNvPr>
          <p:cNvSpPr/>
          <p:nvPr/>
        </p:nvSpPr>
        <p:spPr>
          <a:xfrm>
            <a:off x="1549995" y="6390635"/>
            <a:ext cx="2238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裂缝宽度预测</a:t>
            </a:r>
            <a:r>
              <a:rPr lang="en-US" altLang="zh-CN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3AACBB-25D7-D42C-7918-8F348B3B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32" y="2710876"/>
            <a:ext cx="4853064" cy="33542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2C3817-0296-0CC0-9989-5F3BBDACA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925" y="2710876"/>
            <a:ext cx="5185395" cy="3443880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FF2B3AB-3EA2-96AF-E66F-ADA35B809AB2}"/>
              </a:ext>
            </a:extLst>
          </p:cNvPr>
          <p:cNvSpPr/>
          <p:nvPr/>
        </p:nvSpPr>
        <p:spPr>
          <a:xfrm>
            <a:off x="8231755" y="6308388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部分录井数据统计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4E65A2EC-5A9C-1C69-3EA0-9F0F03EB2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12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34600DDF-D714-3942-654A-F8BE58BC5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70" y="4053449"/>
            <a:ext cx="4426690" cy="25805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324AE2-2533-6520-317B-A5708D5D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250" y="3937566"/>
            <a:ext cx="3572198" cy="28122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ABD4F52-1B26-316F-4E22-D53BD57EFD41}"/>
              </a:ext>
            </a:extLst>
          </p:cNvPr>
          <p:cNvSpPr txBox="1"/>
          <p:nvPr/>
        </p:nvSpPr>
        <p:spPr>
          <a:xfrm>
            <a:off x="111238" y="1073582"/>
            <a:ext cx="11671351" cy="14892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spc="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spc="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spc="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rgbClr val="3333FF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FDCNN</a:t>
            </a:r>
            <a:r>
              <a:rPr lang="zh-CN" altLang="en-US" sz="2000" b="1" spc="200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000" b="1" spc="200" dirty="0">
              <a:solidFill>
                <a:srgbClr val="3333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57200" algn="just">
              <a:lnSpc>
                <a:spcPct val="125000"/>
              </a:lnSpc>
            </a:pP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将流体力学与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神经网络融合，将物理关系转化为约束条件对神经网络的架构进行重构，</a:t>
            </a:r>
            <a:r>
              <a:rPr lang="zh-CN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建立一种基于</a:t>
            </a:r>
            <a:r>
              <a:rPr lang="zh-CN" altLang="zh-CN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流体力学</a:t>
            </a:r>
            <a:r>
              <a:rPr lang="zh-CN" altLang="en-US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先验知识</a:t>
            </a:r>
            <a:r>
              <a:rPr lang="zh-CN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约束神经网络的天然裂缝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</a:t>
            </a:r>
            <a:r>
              <a:rPr lang="zh-CN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度预测新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</a:rPr>
              <a:t>F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luid Dynamics Constraints Neural Networks-FDCNN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)</a:t>
            </a:r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A06EFC8-3768-2500-79CA-6AE9EF21216E}"/>
              </a:ext>
            </a:extLst>
          </p:cNvPr>
          <p:cNvSpPr txBox="1"/>
          <p:nvPr/>
        </p:nvSpPr>
        <p:spPr>
          <a:xfrm>
            <a:off x="8316158" y="6631550"/>
            <a:ext cx="14501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effectLst/>
                <a:latin typeface="Times New Roman" panose="02020603050405020304" pitchFamily="18" charset="0"/>
                <a:ea typeface="楷体" panose="02010609060101010101" pitchFamily="49" charset="-122"/>
              </a:rPr>
              <a:t>FDCNN </a:t>
            </a:r>
            <a:r>
              <a:rPr lang="zh-CN" altLang="en-US" sz="12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实现流程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158AC7-5C1E-1B90-5DCF-F78C472E2642}"/>
              </a:ext>
            </a:extLst>
          </p:cNvPr>
          <p:cNvSpPr txBox="1"/>
          <p:nvPr/>
        </p:nvSpPr>
        <p:spPr>
          <a:xfrm>
            <a:off x="2957245" y="6597103"/>
            <a:ext cx="18371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流体力学裂缝漏失模型</a:t>
            </a: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2DBE219-71AD-4F73-37E8-B3CFBABA7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920076"/>
              </p:ext>
            </p:extLst>
          </p:nvPr>
        </p:nvGraphicFramePr>
        <p:xfrm>
          <a:off x="1500186" y="2643156"/>
          <a:ext cx="2203580" cy="124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222280" imgH="1320480" progId="Equation.DSMT4">
                  <p:embed/>
                </p:oleObj>
              </mc:Choice>
              <mc:Fallback>
                <p:oleObj name="Equation" r:id="rId5" imgW="2222280" imgH="13204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22DBE219-71AD-4F73-37E8-B3CFBABA79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6" y="2643156"/>
                        <a:ext cx="2203580" cy="12429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98917ABC-0EF5-8D35-51C5-4E7F300B0E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793508"/>
              </p:ext>
            </p:extLst>
          </p:nvPr>
        </p:nvGraphicFramePr>
        <p:xfrm>
          <a:off x="4508639" y="2692329"/>
          <a:ext cx="143827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04840" imgH="876240" progId="Equation.DSMT4">
                  <p:embed/>
                </p:oleObj>
              </mc:Choice>
              <mc:Fallback>
                <p:oleObj name="Equation" r:id="rId7" imgW="1104840" imgH="87624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98917ABC-0EF5-8D35-51C5-4E7F300B0E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8639" y="2692329"/>
                        <a:ext cx="1438275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C97F932D-4588-2A54-DC7F-F7ABDAD5B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007547"/>
              </p:ext>
            </p:extLst>
          </p:nvPr>
        </p:nvGraphicFramePr>
        <p:xfrm>
          <a:off x="7057964" y="2551000"/>
          <a:ext cx="3783013" cy="1335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730240" imgH="939600" progId="Equation.DSMT4">
                  <p:embed/>
                </p:oleObj>
              </mc:Choice>
              <mc:Fallback>
                <p:oleObj name="Equation" r:id="rId9" imgW="2730240" imgH="939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C97F932D-4588-2A54-DC7F-F7ABDAD5B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57964" y="2551000"/>
                        <a:ext cx="3783013" cy="1335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箭头: 右 16">
            <a:extLst>
              <a:ext uri="{FF2B5EF4-FFF2-40B4-BE49-F238E27FC236}">
                <a16:creationId xmlns:a16="http://schemas.microsoft.com/office/drawing/2014/main" id="{130E409A-13FA-82E2-CE9C-E8A5610E35DC}"/>
              </a:ext>
            </a:extLst>
          </p:cNvPr>
          <p:cNvSpPr/>
          <p:nvPr/>
        </p:nvSpPr>
        <p:spPr>
          <a:xfrm>
            <a:off x="3665439" y="3143707"/>
            <a:ext cx="482600" cy="237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DC3012B5-B8D0-5AC2-C445-D30B188FFCBD}"/>
              </a:ext>
            </a:extLst>
          </p:cNvPr>
          <p:cNvSpPr/>
          <p:nvPr/>
        </p:nvSpPr>
        <p:spPr>
          <a:xfrm>
            <a:off x="6138532" y="3143707"/>
            <a:ext cx="482600" cy="2370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9BD535D-F349-892B-8936-13E111F5146D}"/>
              </a:ext>
            </a:extLst>
          </p:cNvPr>
          <p:cNvSpPr txBox="1"/>
          <p:nvPr/>
        </p:nvSpPr>
        <p:spPr>
          <a:xfrm>
            <a:off x="1139797" y="2641545"/>
            <a:ext cx="4289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1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流体力学</a:t>
            </a:r>
            <a:r>
              <a:rPr lang="zh-CN" altLang="en-US" sz="11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67230DF-3490-A26A-72B3-2558633B436B}"/>
              </a:ext>
            </a:extLst>
          </p:cNvPr>
          <p:cNvSpPr txBox="1"/>
          <p:nvPr/>
        </p:nvSpPr>
        <p:spPr>
          <a:xfrm>
            <a:off x="6706323" y="2482688"/>
            <a:ext cx="24673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神经网络约束指标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976D31-2DCE-46EE-B696-9C3E4D7BD2EE}"/>
              </a:ext>
            </a:extLst>
          </p:cNvPr>
          <p:cNvSpPr txBox="1"/>
          <p:nvPr/>
        </p:nvSpPr>
        <p:spPr>
          <a:xfrm>
            <a:off x="4226221" y="2708242"/>
            <a:ext cx="4289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1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流体力学</a:t>
            </a:r>
            <a:r>
              <a:rPr lang="zh-CN" altLang="en-US" sz="11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知识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381760A-E9B2-4AAA-7728-A87B554452B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21D89DF7-7EF8-86D9-B264-C33D8C5DE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13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A9FF7A4-6FEA-1F00-98B9-D7DA385B079C}"/>
              </a:ext>
            </a:extLst>
          </p:cNvPr>
          <p:cNvSpPr txBox="1"/>
          <p:nvPr/>
        </p:nvSpPr>
        <p:spPr>
          <a:xfrm>
            <a:off x="233978" y="1270308"/>
            <a:ext cx="11786332" cy="1117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b="1" spc="200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FDCNN</a:t>
            </a:r>
            <a:r>
              <a:rPr lang="zh-CN" altLang="en-US" b="1" spc="200" dirty="0">
                <a:solidFill>
                  <a:srgbClr val="3333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测试实验：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样本数从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个到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个，再到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70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个的训练过程中可以发现，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FDCNN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可以降低神经网络的泛化误差，且训练样本数量越小，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FDCNN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的优势越突出。因此，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FDCNN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适合满足现场</a:t>
            </a:r>
            <a:r>
              <a:rPr lang="zh-CN" altLang="en-US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训练样本收集困难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的条件下训练神经网络，并具有优于传统</a:t>
            </a:r>
            <a:r>
              <a:rPr lang="en-US" altLang="zh-CN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en-US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模型的预测精度。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6E2511-BF8F-5AD5-7528-C8836E9362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1384"/>
            <a:ext cx="2799987" cy="243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0CC2AE1-A24E-9D04-AB1F-B5A9936DF9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987" y="4031384"/>
            <a:ext cx="2718473" cy="240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A4E910-976F-30E6-2B12-16EDF3710D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492" y="3990649"/>
            <a:ext cx="2799987" cy="2475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5D66EC23-AE30-AD2E-EA24-B8564F805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54448"/>
              </p:ext>
            </p:extLst>
          </p:nvPr>
        </p:nvGraphicFramePr>
        <p:xfrm>
          <a:off x="233977" y="2448719"/>
          <a:ext cx="8012986" cy="156609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6411">
                  <a:extLst>
                    <a:ext uri="{9D8B030D-6E8A-4147-A177-3AD203B41FA5}">
                      <a16:colId xmlns:a16="http://schemas.microsoft.com/office/drawing/2014/main" val="3328359982"/>
                    </a:ext>
                  </a:extLst>
                </a:gridCol>
                <a:gridCol w="963405">
                  <a:extLst>
                    <a:ext uri="{9D8B030D-6E8A-4147-A177-3AD203B41FA5}">
                      <a16:colId xmlns:a16="http://schemas.microsoft.com/office/drawing/2014/main" val="1486667921"/>
                    </a:ext>
                  </a:extLst>
                </a:gridCol>
                <a:gridCol w="966590">
                  <a:extLst>
                    <a:ext uri="{9D8B030D-6E8A-4147-A177-3AD203B41FA5}">
                      <a16:colId xmlns:a16="http://schemas.microsoft.com/office/drawing/2014/main" val="2179102562"/>
                    </a:ext>
                  </a:extLst>
                </a:gridCol>
                <a:gridCol w="966590">
                  <a:extLst>
                    <a:ext uri="{9D8B030D-6E8A-4147-A177-3AD203B41FA5}">
                      <a16:colId xmlns:a16="http://schemas.microsoft.com/office/drawing/2014/main" val="2432865504"/>
                    </a:ext>
                  </a:extLst>
                </a:gridCol>
                <a:gridCol w="963405">
                  <a:extLst>
                    <a:ext uri="{9D8B030D-6E8A-4147-A177-3AD203B41FA5}">
                      <a16:colId xmlns:a16="http://schemas.microsoft.com/office/drawing/2014/main" val="4277389149"/>
                    </a:ext>
                  </a:extLst>
                </a:gridCol>
                <a:gridCol w="963405">
                  <a:extLst>
                    <a:ext uri="{9D8B030D-6E8A-4147-A177-3AD203B41FA5}">
                      <a16:colId xmlns:a16="http://schemas.microsoft.com/office/drawing/2014/main" val="3464233498"/>
                    </a:ext>
                  </a:extLst>
                </a:gridCol>
                <a:gridCol w="966590">
                  <a:extLst>
                    <a:ext uri="{9D8B030D-6E8A-4147-A177-3AD203B41FA5}">
                      <a16:colId xmlns:a16="http://schemas.microsoft.com/office/drawing/2014/main" val="3125690959"/>
                    </a:ext>
                  </a:extLst>
                </a:gridCol>
                <a:gridCol w="966590">
                  <a:extLst>
                    <a:ext uri="{9D8B030D-6E8A-4147-A177-3AD203B41FA5}">
                      <a16:colId xmlns:a16="http://schemas.microsoft.com/office/drawing/2014/main" val="3868824445"/>
                    </a:ext>
                  </a:extLst>
                </a:gridCol>
              </a:tblGrid>
              <a:tr h="358941">
                <a:tc rowSpan="2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</a:rPr>
                        <a:t>评价指标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FDCNN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altLang="zh-CN" sz="1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BP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099233"/>
                  </a:ext>
                </a:extLst>
              </a:tr>
              <a:tr h="500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50</a:t>
                      </a: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30</a:t>
                      </a:r>
                      <a:r>
                        <a:rPr lang="zh-CN" sz="1400" kern="100" dirty="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50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70</a:t>
                      </a:r>
                      <a:r>
                        <a:rPr lang="zh-CN" sz="1400" kern="100">
                          <a:effectLst/>
                          <a:latin typeface="Times New Roman" panose="02020603050405020304" pitchFamily="18" charset="0"/>
                        </a:rPr>
                        <a:t>样本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3462810"/>
                  </a:ext>
                </a:extLst>
              </a:tr>
              <a:tr h="3337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r>
                        <a:rPr lang="en-US" sz="1400" kern="100" baseline="-25000" dirty="0">
                          <a:effectLst/>
                          <a:latin typeface="Times New Roman" panose="02020603050405020304" pitchFamily="18" charset="0"/>
                        </a:rPr>
                        <a:t>RMS</a:t>
                      </a: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/%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14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8.3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5.3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31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15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9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541584"/>
                  </a:ext>
                </a:extLst>
              </a:tr>
              <a:tr h="372924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400" kern="100" baseline="30000" dirty="0"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0.94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>
                          <a:effectLst/>
                          <a:latin typeface="Times New Roman" panose="02020603050405020304" pitchFamily="18" charset="0"/>
                        </a:rPr>
                        <a:t>0.98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0.89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0.93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</a:pPr>
                      <a:r>
                        <a:rPr lang="en-US" sz="1400" kern="100" dirty="0"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3229393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6C4FBB3-0985-C8C0-391A-C5A213FF8486}"/>
              </a:ext>
            </a:extLst>
          </p:cNvPr>
          <p:cNvSpPr txBox="1"/>
          <p:nvPr/>
        </p:nvSpPr>
        <p:spPr>
          <a:xfrm>
            <a:off x="995613" y="6434074"/>
            <a:ext cx="1167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样本训练效果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54A531-949C-93C7-D1F2-898BC4FB0885}"/>
              </a:ext>
            </a:extLst>
          </p:cNvPr>
          <p:cNvSpPr txBox="1"/>
          <p:nvPr/>
        </p:nvSpPr>
        <p:spPr>
          <a:xfrm>
            <a:off x="3722118" y="6412422"/>
            <a:ext cx="1167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样本训练效果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A381F19-3B28-8785-A70D-65F5BFBC6958}"/>
              </a:ext>
            </a:extLst>
          </p:cNvPr>
          <p:cNvSpPr txBox="1"/>
          <p:nvPr/>
        </p:nvSpPr>
        <p:spPr>
          <a:xfrm>
            <a:off x="6502765" y="6412422"/>
            <a:ext cx="116738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样本训练效果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DFB81D-CE79-C203-B1EF-444CFCFC868A}"/>
              </a:ext>
            </a:extLst>
          </p:cNvPr>
          <p:cNvSpPr txBox="1"/>
          <p:nvPr/>
        </p:nvSpPr>
        <p:spPr>
          <a:xfrm>
            <a:off x="9939745" y="6200842"/>
            <a:ext cx="14412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评价指标变化趋势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4C2FEA6-23DB-C6AC-5DE3-EFAAC36E65FF}"/>
              </a:ext>
            </a:extLst>
          </p:cNvPr>
          <p:cNvGrpSpPr/>
          <p:nvPr/>
        </p:nvGrpSpPr>
        <p:grpSpPr>
          <a:xfrm>
            <a:off x="8419777" y="2391412"/>
            <a:ext cx="3675768" cy="3592700"/>
            <a:chOff x="8444725" y="2432223"/>
            <a:chExt cx="3674459" cy="3469716"/>
          </a:xfrm>
        </p:grpSpPr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EA47A116-0130-EF0A-F25D-2475C37C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44725" y="2432223"/>
              <a:ext cx="3674459" cy="346971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CAFF160-3EE4-8AF6-3DFB-CC38C5C4BEF7}"/>
                </a:ext>
              </a:extLst>
            </p:cNvPr>
            <p:cNvSpPr/>
            <p:nvPr/>
          </p:nvSpPr>
          <p:spPr>
            <a:xfrm>
              <a:off x="10779504" y="5581814"/>
              <a:ext cx="885112" cy="136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BP-ERMS/%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9405F6A-256D-FFF3-6873-5840890AFE26}"/>
                </a:ext>
              </a:extLst>
            </p:cNvPr>
            <p:cNvSpPr/>
            <p:nvPr/>
          </p:nvSpPr>
          <p:spPr>
            <a:xfrm>
              <a:off x="10753463" y="5721096"/>
              <a:ext cx="625641" cy="180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BP-R2</a:t>
              </a:r>
              <a:endParaRPr lang="zh-CN" altLang="en-US" sz="900" dirty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542D6D9-965F-6FD5-0E1F-23814BC0623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87E93D19-AD64-B526-443B-B9DF2495C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14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45BDE1E-EE9C-62F4-22F4-6017FA1CB944}"/>
              </a:ext>
            </a:extLst>
          </p:cNvPr>
          <p:cNvSpPr txBox="1"/>
          <p:nvPr/>
        </p:nvSpPr>
        <p:spPr>
          <a:xfrm>
            <a:off x="-257176" y="892839"/>
            <a:ext cx="6114326" cy="44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200" cap="none" spc="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+mn-cs"/>
              </a:rPr>
              <a:t>FDCNN</a:t>
            </a:r>
            <a:r>
              <a:rPr kumimoji="0" lang="zh-CN" altLang="en-US" sz="2000" b="1" i="0" u="none" strike="noStrike" kern="1200" cap="none" spc="20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kumimoji="0" lang="en-US" altLang="zh-CN" sz="2000" b="1" i="0" u="none" strike="noStrike" kern="1200" cap="none" spc="200" normalizeH="0" baseline="0" noProof="0" dirty="0">
              <a:ln>
                <a:noFill/>
              </a:ln>
              <a:solidFill>
                <a:srgbClr val="3333FF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3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3FC5A987-AC8D-068E-97D6-1E6E6ECF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3393542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）文件管理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F664C708-B5B8-21C2-C421-B9A1F31E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3869213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）测录井数据处理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8476340B-4A98-0DBC-1EFA-9735D9B98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4368837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）数据绘图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0732BFCF-B2C1-123B-668A-E6BC71C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4895701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77E7809B-9EA0-9B52-C408-77B8EF096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5435619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）录井模块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15424C8-308E-EDB0-B206-541E5BB8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70" y="2917871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五大模块：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16F83F-94C6-5A2E-8E59-12EEB8A4EC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46"/>
          <a:stretch/>
        </p:blipFill>
        <p:spPr>
          <a:xfrm>
            <a:off x="4163449" y="2468567"/>
            <a:ext cx="7106500" cy="419906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7B32862-625C-1A29-3BE9-CBB16DCD1B16}"/>
              </a:ext>
            </a:extLst>
          </p:cNvPr>
          <p:cNvSpPr txBox="1"/>
          <p:nvPr/>
        </p:nvSpPr>
        <p:spPr>
          <a:xfrm>
            <a:off x="324470" y="1448002"/>
            <a:ext cx="11597453" cy="127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zh-CN"/>
            </a:defPPr>
            <a:lvl1pPr marL="34290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ea typeface="微软雅黑" panose="020B0503020204020204" pitchFamily="34" charset="-122"/>
              </a:rPr>
              <a:t>使用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语言</a:t>
            </a:r>
            <a:r>
              <a:rPr lang="zh-CN" altLang="en-US" sz="1800" dirty="0">
                <a:ea typeface="微软雅黑" panose="020B0503020204020204" pitchFamily="34" charset="-122"/>
              </a:rPr>
              <a:t>编写裂缝通道参数评价软件对所建立模型进行固化。该软件需要实现数据处理、裂缝通道参数计算、裂缝发育程度分级评价、绘制测井数据曲线图等功能；将软件应用于现场，并利用成像测井资料验证模型准确性。</a:t>
            </a:r>
          </a:p>
          <a:p>
            <a:pPr marL="0" indent="0">
              <a:buNone/>
            </a:pPr>
            <a:endParaRPr lang="en-US" altLang="zh-CN" sz="1600" dirty="0"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A4404E-7A36-7BBE-D6E4-B9C7239A6431}"/>
              </a:ext>
            </a:extLst>
          </p:cNvPr>
          <p:cNvSpPr txBox="1"/>
          <p:nvPr/>
        </p:nvSpPr>
        <p:spPr>
          <a:xfrm>
            <a:off x="102659" y="1007418"/>
            <a:ext cx="6111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3. 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裂缝通道评价软件研制</a:t>
            </a:r>
            <a:endParaRPr kumimoji="1"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E98C89-7944-E70F-4B5A-422149E2FC09}"/>
              </a:ext>
            </a:extLst>
          </p:cNvPr>
          <p:cNvSpPr/>
          <p:nvPr/>
        </p:nvSpPr>
        <p:spPr>
          <a:xfrm>
            <a:off x="7372628" y="6581001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软件登陆界面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6032423D-4890-BFC8-53AA-D7DC3EB58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15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2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" name="TextBox 37">
            <a:extLst>
              <a:ext uri="{FF2B5EF4-FFF2-40B4-BE49-F238E27FC236}">
                <a16:creationId xmlns:a16="http://schemas.microsoft.com/office/drawing/2014/main" id="{F69240A4-2F9D-4BC1-B7DF-DFACA1AB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16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3FC5A987-AC8D-068E-97D6-1E6E6ECF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1868731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）文件管理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F664C708-B5B8-21C2-C421-B9A1F31E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2409368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）测录井数据处理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8476340B-4A98-0DBC-1EFA-9735D9B98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2950005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）数据绘图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0732BFCF-B2C1-123B-668A-E6BC71C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3456785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77E7809B-9EA0-9B52-C408-77B8EF096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4006496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）录井模块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15424C8-308E-EDB0-B206-541E5BB8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44" y="1300421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五大模块：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5365B6E-F733-ECF4-DAB3-5DA2F60A386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6EE7B8D-0E48-409B-9D93-9F7612D4767E}"/>
              </a:ext>
            </a:extLst>
          </p:cNvPr>
          <p:cNvGrpSpPr/>
          <p:nvPr/>
        </p:nvGrpSpPr>
        <p:grpSpPr>
          <a:xfrm>
            <a:off x="3847850" y="1180664"/>
            <a:ext cx="6508206" cy="5416986"/>
            <a:chOff x="3416050" y="1180663"/>
            <a:chExt cx="6508206" cy="54869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7ABB17-F4A1-ED5D-6389-3DCE81F32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6050" y="1180663"/>
              <a:ext cx="6508206" cy="54869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ACCDC1E-52F2-3862-CA34-45521C632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78" t="15041" r="8615" b="13095"/>
            <a:stretch/>
          </p:blipFill>
          <p:spPr>
            <a:xfrm>
              <a:off x="3452686" y="3004651"/>
              <a:ext cx="6434934" cy="2433657"/>
            </a:xfrm>
            <a:prstGeom prst="rect">
              <a:avLst/>
            </a:prstGeom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5595FB9-D0EF-7A1D-82C3-DCB943817459}"/>
              </a:ext>
            </a:extLst>
          </p:cNvPr>
          <p:cNvSpPr/>
          <p:nvPr/>
        </p:nvSpPr>
        <p:spPr>
          <a:xfrm>
            <a:off x="6718578" y="658538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数据输入界面</a:t>
            </a:r>
          </a:p>
        </p:txBody>
      </p:sp>
    </p:spTree>
    <p:extLst>
      <p:ext uri="{BB962C8B-B14F-4D97-AF65-F5344CB8AC3E}">
        <p14:creationId xmlns:p14="http://schemas.microsoft.com/office/powerpoint/2010/main" val="24937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" name="TextBox 37">
            <a:extLst>
              <a:ext uri="{FF2B5EF4-FFF2-40B4-BE49-F238E27FC236}">
                <a16:creationId xmlns:a16="http://schemas.microsoft.com/office/drawing/2014/main" id="{F69240A4-2F9D-4BC1-B7DF-DFACA1AB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17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3FC5A987-AC8D-068E-97D6-1E6E6ECF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2083715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）文件管理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F664C708-B5B8-21C2-C421-B9A1F31E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2624352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）测录井数据处理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8476340B-4A98-0DBC-1EFA-9735D9B98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3164989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）数据绘图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4">
            <a:extLst>
              <a:ext uri="{FF2B5EF4-FFF2-40B4-BE49-F238E27FC236}">
                <a16:creationId xmlns:a16="http://schemas.microsoft.com/office/drawing/2014/main" id="{0732BFCF-B2C1-123B-668A-E6BC71CF1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3671769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4">
            <a:extLst>
              <a:ext uri="{FF2B5EF4-FFF2-40B4-BE49-F238E27FC236}">
                <a16:creationId xmlns:a16="http://schemas.microsoft.com/office/drawing/2014/main" id="{77E7809B-9EA0-9B52-C408-77B8EF096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4221480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）录井模块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15424C8-308E-EDB0-B206-541E5BB8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30" y="1515405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五大模块：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22C69421-EFFF-AE8B-CAA2-DAFCA38DD34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98072" y="217304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22A3C5D-72C3-EFB4-2143-2294F61ACA74}"/>
              </a:ext>
            </a:extLst>
          </p:cNvPr>
          <p:cNvGrpSpPr/>
          <p:nvPr/>
        </p:nvGrpSpPr>
        <p:grpSpPr>
          <a:xfrm>
            <a:off x="2946667" y="1181255"/>
            <a:ext cx="7765783" cy="5303673"/>
            <a:chOff x="2687765" y="1205830"/>
            <a:chExt cx="7512667" cy="511394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E17F3C1-F8A2-03D7-6D05-2F1C98AEE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7765" y="1205830"/>
              <a:ext cx="7512667" cy="51139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C90DCD7-6318-42D3-828F-AC16068F8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" t="7834" r="2733"/>
            <a:stretch/>
          </p:blipFill>
          <p:spPr>
            <a:xfrm>
              <a:off x="2736663" y="3382504"/>
              <a:ext cx="7414870" cy="246906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2E6AB63-CD29-F395-DD7A-01CCB239C891}"/>
              </a:ext>
            </a:extLst>
          </p:cNvPr>
          <p:cNvSpPr/>
          <p:nvPr/>
        </p:nvSpPr>
        <p:spPr>
          <a:xfrm>
            <a:off x="4321750" y="2060285"/>
            <a:ext cx="1640900" cy="292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EB5338C-0A6E-7613-E6CF-3A238EDAF549}"/>
              </a:ext>
            </a:extLst>
          </p:cNvPr>
          <p:cNvSpPr/>
          <p:nvPr/>
        </p:nvSpPr>
        <p:spPr>
          <a:xfrm>
            <a:off x="6559828" y="6566657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数据处理界面</a:t>
            </a:r>
          </a:p>
        </p:txBody>
      </p:sp>
    </p:spTree>
    <p:extLst>
      <p:ext uri="{BB962C8B-B14F-4D97-AF65-F5344CB8AC3E}">
        <p14:creationId xmlns:p14="http://schemas.microsoft.com/office/powerpoint/2010/main" val="114279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9B8AAA-A805-487F-83F7-48A66460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673" y="201322"/>
            <a:ext cx="251465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B4E8BF-22C6-4E52-B5FB-42CAC58E4863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" name="矩形 12">
            <a:extLst>
              <a:ext uri="{FF2B5EF4-FFF2-40B4-BE49-F238E27FC236}">
                <a16:creationId xmlns:a16="http://schemas.microsoft.com/office/drawing/2014/main" id="{CD2217F2-8A51-412C-80A9-D847D89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22" y="1664699"/>
            <a:ext cx="5276033" cy="222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083D5-FA9B-4E70-28BD-16467DABCC08}"/>
              </a:ext>
            </a:extLst>
          </p:cNvPr>
          <p:cNvSpPr txBox="1"/>
          <p:nvPr/>
        </p:nvSpPr>
        <p:spPr>
          <a:xfrm>
            <a:off x="4208622" y="4037800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36C7A-DFCC-FD66-36F1-5652916D58B9}"/>
              </a:ext>
            </a:extLst>
          </p:cNvPr>
          <p:cNvSpPr txBox="1"/>
          <p:nvPr/>
        </p:nvSpPr>
        <p:spPr>
          <a:xfrm>
            <a:off x="4208622" y="4724482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B0521EB6-6AC6-7234-3B7D-69E55F6DA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3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7"/>
    </mc:Choice>
    <mc:Fallback xmlns="">
      <p:transition spd="slow" advTm="29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10" name="TextBox 37">
            <a:extLst>
              <a:ext uri="{FF2B5EF4-FFF2-40B4-BE49-F238E27FC236}">
                <a16:creationId xmlns:a16="http://schemas.microsoft.com/office/drawing/2014/main" id="{F69240A4-2F9D-4BC1-B7DF-DFACA1AB7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18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2" name="矩形 4">
            <a:extLst>
              <a:ext uri="{FF2B5EF4-FFF2-40B4-BE49-F238E27FC236}">
                <a16:creationId xmlns:a16="http://schemas.microsoft.com/office/drawing/2014/main" id="{3FC5A987-AC8D-068E-97D6-1E6E6ECFC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2" y="2226029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）文件管理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4">
            <a:extLst>
              <a:ext uri="{FF2B5EF4-FFF2-40B4-BE49-F238E27FC236}">
                <a16:creationId xmlns:a16="http://schemas.microsoft.com/office/drawing/2014/main" id="{F664C708-B5B8-21C2-C421-B9A1F31E6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2" y="2766666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）测录井数据处理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4">
            <a:extLst>
              <a:ext uri="{FF2B5EF4-FFF2-40B4-BE49-F238E27FC236}">
                <a16:creationId xmlns:a16="http://schemas.microsoft.com/office/drawing/2014/main" id="{8476340B-4A98-0DBC-1EFA-9735D9B98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2" y="3307303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(3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）数据绘图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 4">
            <a:extLst>
              <a:ext uri="{FF2B5EF4-FFF2-40B4-BE49-F238E27FC236}">
                <a16:creationId xmlns:a16="http://schemas.microsoft.com/office/drawing/2014/main" id="{D15424C8-308E-EDB0-B206-541E5BB8A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2" y="1657719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五大模块：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B3022B4A-8906-2FFD-0A31-37E7B91E70A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C285C0D-80B9-C0B1-1761-5ACFDB0C52CE}"/>
              </a:ext>
            </a:extLst>
          </p:cNvPr>
          <p:cNvGrpSpPr/>
          <p:nvPr/>
        </p:nvGrpSpPr>
        <p:grpSpPr>
          <a:xfrm>
            <a:off x="3754546" y="1180662"/>
            <a:ext cx="7265026" cy="5274175"/>
            <a:chOff x="3644587" y="1284300"/>
            <a:chExt cx="7265026" cy="527417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B7901D-01CA-2B71-7939-EFD431F2B2C1}"/>
                </a:ext>
              </a:extLst>
            </p:cNvPr>
            <p:cNvGrpSpPr/>
            <p:nvPr/>
          </p:nvGrpSpPr>
          <p:grpSpPr>
            <a:xfrm>
              <a:off x="3644587" y="1284300"/>
              <a:ext cx="7265026" cy="5274175"/>
              <a:chOff x="2805812" y="1225845"/>
              <a:chExt cx="7017530" cy="5097792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1F66CBCF-2C14-2AAC-FE2D-B405E0BC9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5812" y="1225845"/>
                <a:ext cx="7017530" cy="509779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1EDDD45B-7642-A4D4-C8D9-119F93170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5812" y="3220591"/>
                <a:ext cx="7017530" cy="3099972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33A28FC-3809-4E1F-EE4B-ECDF0E801E20}"/>
                </a:ext>
              </a:extLst>
            </p:cNvPr>
            <p:cNvSpPr/>
            <p:nvPr/>
          </p:nvSpPr>
          <p:spPr>
            <a:xfrm>
              <a:off x="6546850" y="2889250"/>
              <a:ext cx="1460500" cy="2848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907C529-89C7-F65A-626E-FD55A5AE90B4}"/>
              </a:ext>
            </a:extLst>
          </p:cNvPr>
          <p:cNvSpPr/>
          <p:nvPr/>
        </p:nvSpPr>
        <p:spPr>
          <a:xfrm>
            <a:off x="7067828" y="6529134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数据绘图界面</a:t>
            </a:r>
          </a:p>
        </p:txBody>
      </p:sp>
      <p:sp>
        <p:nvSpPr>
          <p:cNvPr id="17" name="矩形 4">
            <a:extLst>
              <a:ext uri="{FF2B5EF4-FFF2-40B4-BE49-F238E27FC236}">
                <a16:creationId xmlns:a16="http://schemas.microsoft.com/office/drawing/2014/main" id="{1F62916F-51F0-D9AB-F386-0116EE4D9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9" y="3814083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(4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）测井评价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A515FCF2-0FC2-A38C-144F-5DAB8240B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59" y="4363794"/>
            <a:ext cx="706008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(5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）录井评价</a:t>
            </a:r>
            <a:endParaRPr lang="en-US" altLang="zh-CN" sz="20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3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4C445B00-F0B3-A35F-8A02-825B610761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2595" r="29242" b="11747"/>
          <a:stretch/>
        </p:blipFill>
        <p:spPr bwMode="auto">
          <a:xfrm>
            <a:off x="5572586" y="2114364"/>
            <a:ext cx="2900854" cy="455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1" descr="F:\魏世亮\2005版绘图（2008无狗）\金219_压力监测图_图头.bmp">
            <a:extLst>
              <a:ext uri="{FF2B5EF4-FFF2-40B4-BE49-F238E27FC236}">
                <a16:creationId xmlns:a16="http://schemas.microsoft.com/office/drawing/2014/main" id="{51E09855-E238-518B-6416-CFBB2AACA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7" r="41692" b="33549"/>
          <a:stretch>
            <a:fillRect/>
          </a:stretch>
        </p:blipFill>
        <p:spPr bwMode="auto">
          <a:xfrm>
            <a:off x="8284355" y="2216149"/>
            <a:ext cx="2010100" cy="449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BFD4F61-C32E-3155-57B1-D5628ACC7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731537"/>
              </p:ext>
            </p:extLst>
          </p:nvPr>
        </p:nvGraphicFramePr>
        <p:xfrm>
          <a:off x="2223151" y="2336800"/>
          <a:ext cx="3291384" cy="438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0940">
                  <a:extLst>
                    <a:ext uri="{9D8B030D-6E8A-4147-A177-3AD203B41FA5}">
                      <a16:colId xmlns:a16="http://schemas.microsoft.com/office/drawing/2014/main" val="3935423729"/>
                    </a:ext>
                  </a:extLst>
                </a:gridCol>
                <a:gridCol w="430940">
                  <a:extLst>
                    <a:ext uri="{9D8B030D-6E8A-4147-A177-3AD203B41FA5}">
                      <a16:colId xmlns:a16="http://schemas.microsoft.com/office/drawing/2014/main" val="2891716038"/>
                    </a:ext>
                  </a:extLst>
                </a:gridCol>
                <a:gridCol w="335176">
                  <a:extLst>
                    <a:ext uri="{9D8B030D-6E8A-4147-A177-3AD203B41FA5}">
                      <a16:colId xmlns:a16="http://schemas.microsoft.com/office/drawing/2014/main" val="2205582236"/>
                    </a:ext>
                  </a:extLst>
                </a:gridCol>
                <a:gridCol w="609605">
                  <a:extLst>
                    <a:ext uri="{9D8B030D-6E8A-4147-A177-3AD203B41FA5}">
                      <a16:colId xmlns:a16="http://schemas.microsoft.com/office/drawing/2014/main" val="1415190421"/>
                    </a:ext>
                  </a:extLst>
                </a:gridCol>
                <a:gridCol w="414599">
                  <a:extLst>
                    <a:ext uri="{9D8B030D-6E8A-4147-A177-3AD203B41FA5}">
                      <a16:colId xmlns:a16="http://schemas.microsoft.com/office/drawing/2014/main" val="3040649969"/>
                    </a:ext>
                  </a:extLst>
                </a:gridCol>
                <a:gridCol w="570733">
                  <a:extLst>
                    <a:ext uri="{9D8B030D-6E8A-4147-A177-3AD203B41FA5}">
                      <a16:colId xmlns:a16="http://schemas.microsoft.com/office/drawing/2014/main" val="1653611465"/>
                    </a:ext>
                  </a:extLst>
                </a:gridCol>
                <a:gridCol w="499391">
                  <a:extLst>
                    <a:ext uri="{9D8B030D-6E8A-4147-A177-3AD203B41FA5}">
                      <a16:colId xmlns:a16="http://schemas.microsoft.com/office/drawing/2014/main" val="1997385918"/>
                    </a:ext>
                  </a:extLst>
                </a:gridCol>
              </a:tblGrid>
              <a:tr h="306891">
                <a:tc gridSpan="5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地</a:t>
                      </a:r>
                      <a:r>
                        <a:rPr lang="en-US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  </a:t>
                      </a:r>
                      <a:r>
                        <a:rPr lang="zh-CN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层</a:t>
                      </a:r>
                      <a:r>
                        <a:rPr lang="en-US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  </a:t>
                      </a:r>
                      <a:r>
                        <a:rPr lang="zh-CN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时</a:t>
                      </a:r>
                      <a:r>
                        <a:rPr lang="en-US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  </a:t>
                      </a:r>
                      <a:r>
                        <a:rPr lang="zh-CN" sz="1050" kern="100" dirty="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代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设 计 地 层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57622"/>
                  </a:ext>
                </a:extLst>
              </a:tr>
              <a:tr h="327102"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界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系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统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组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底界深度</a:t>
                      </a:r>
                    </a:p>
                    <a:p>
                      <a:pPr algn="ctr"/>
                      <a:r>
                        <a:rPr lang="zh-CN" sz="100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m</a:t>
                      </a:r>
                      <a:r>
                        <a:rPr lang="zh-CN" sz="100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厚度</a:t>
                      </a:r>
                    </a:p>
                    <a:p>
                      <a:pPr algn="ctr"/>
                      <a:r>
                        <a:rPr lang="zh-CN" sz="100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m</a:t>
                      </a:r>
                      <a:r>
                        <a:rPr lang="zh-CN" sz="100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）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506452"/>
                  </a:ext>
                </a:extLst>
              </a:tr>
              <a:tr h="473448">
                <a:tc rowSpan="10"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中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生</a:t>
                      </a:r>
                    </a:p>
                    <a:p>
                      <a:pPr algn="just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界</a:t>
                      </a:r>
                    </a:p>
                    <a:p>
                      <a:pPr algn="just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Mz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just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白垩系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K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下统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K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吐谷鲁群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K</a:t>
                      </a:r>
                      <a:r>
                        <a:rPr lang="en-US" sz="1050" kern="100" baseline="-250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tg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lnSpc>
                          <a:spcPts val="1560"/>
                        </a:lnSpc>
                        <a:spcAft>
                          <a:spcPts val="200"/>
                        </a:spcAft>
                      </a:pPr>
                      <a:r>
                        <a:rPr lang="en-US" sz="1050" kern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1956</a:t>
                      </a:r>
                      <a:endParaRPr lang="zh-CN" sz="1050" kern="105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1" latinLnBrk="0" hangingPunct="1">
                        <a:lnSpc>
                          <a:spcPts val="1560"/>
                        </a:lnSpc>
                        <a:spcAft>
                          <a:spcPts val="200"/>
                        </a:spcAft>
                      </a:pPr>
                      <a:r>
                        <a:rPr lang="en-US" sz="1050" kern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1956</a:t>
                      </a:r>
                      <a:endParaRPr lang="zh-CN" sz="1050" kern="105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298715"/>
                  </a:ext>
                </a:extLst>
              </a:tr>
              <a:tr h="3271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侏罗系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上统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齐 古 组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q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0785234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中统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头屯河组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2498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542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104836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西山窑组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x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 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0154888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下统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三工河组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s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2917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419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632416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八道湾组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b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3118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201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633429"/>
                  </a:ext>
                </a:extLst>
              </a:tr>
              <a:tr h="3271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三叠系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上统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白碱滩组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b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3440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322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8991663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中统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克上组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k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3654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214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902334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克下组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k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3854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200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648503"/>
                  </a:ext>
                </a:extLst>
              </a:tr>
              <a:tr h="3271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下统</a:t>
                      </a:r>
                    </a:p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百口泉组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T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b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3962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108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262306"/>
                  </a:ext>
                </a:extLst>
              </a:tr>
              <a:tr h="163551">
                <a:tc rowSpan="4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古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生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界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Pz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二叠系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上统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上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乌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尔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禾</a:t>
                      </a: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组</a:t>
                      </a:r>
                    </a:p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w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w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4087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125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987684"/>
                  </a:ext>
                </a:extLst>
              </a:tr>
              <a:tr h="1635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w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2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4175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88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638082"/>
                  </a:ext>
                </a:extLst>
              </a:tr>
              <a:tr h="65420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3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w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4230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55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507980"/>
                  </a:ext>
                </a:extLst>
              </a:tr>
              <a:tr h="32710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下统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佳木河组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P</a:t>
                      </a:r>
                      <a:r>
                        <a:rPr lang="en-US" sz="1050" kern="100" baseline="-250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</a:t>
                      </a:r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j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4380</a:t>
                      </a:r>
                      <a:endParaRPr lang="zh-CN" sz="1050" kern="10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  <a:p>
                      <a:pPr algn="ctr"/>
                      <a:r>
                        <a:rPr lang="zh-CN" sz="1050" kern="10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（未穿）</a:t>
                      </a: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kern="100" dirty="0">
                          <a:solidFill>
                            <a:srgbClr val="003399"/>
                          </a:solidFill>
                          <a:effectLst/>
                          <a:latin typeface="方正大黑简体" panose="02010601030101010101" pitchFamily="2" charset="-122"/>
                          <a:ea typeface="方正大黑简体" panose="02010601030101010101" pitchFamily="2" charset="-122"/>
                        </a:rPr>
                        <a:t>150</a:t>
                      </a:r>
                      <a:endParaRPr lang="zh-CN" sz="1050" kern="100" dirty="0">
                        <a:solidFill>
                          <a:srgbClr val="003399"/>
                        </a:solidFill>
                        <a:effectLst/>
                        <a:latin typeface="方正大黑简体" panose="02010601030101010101" pitchFamily="2" charset="-122"/>
                        <a:ea typeface="方正大黑简体" panose="02010601030101010101" pitchFamily="2" charset="-122"/>
                      </a:endParaRPr>
                    </a:p>
                  </a:txBody>
                  <a:tcPr marL="17221" marR="1722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2810737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8B93EBC1-7A76-5524-7939-84210CFDDD8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58886" y="1337629"/>
            <a:ext cx="10435778" cy="87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>
              <a:lnSpc>
                <a:spcPct val="150000"/>
              </a:lnSpc>
            </a:pPr>
            <a:r>
              <a:rPr lang="zh-CN" altLang="en-US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 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金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219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采用三开井身结构，以潜山带作为主要评价目标，目的层位：二叠系佳木河组（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P1j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hangingPunct="0"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和上乌尔禾组（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P3w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kumimoji="0" lang="zh-CN" altLang="en-US" b="1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D228A6-3059-BC6C-1B22-DC128F7D41AC}"/>
              </a:ext>
            </a:extLst>
          </p:cNvPr>
          <p:cNvSpPr/>
          <p:nvPr/>
        </p:nvSpPr>
        <p:spPr>
          <a:xfrm>
            <a:off x="152400" y="1405945"/>
            <a:ext cx="171232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）基本情况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F3CA5F-075A-4C45-BF41-F1948171D2CA}"/>
              </a:ext>
            </a:extLst>
          </p:cNvPr>
          <p:cNvSpPr txBox="1"/>
          <p:nvPr/>
        </p:nvSpPr>
        <p:spPr>
          <a:xfrm>
            <a:off x="97336" y="984663"/>
            <a:ext cx="6111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4. 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软件应用测试</a:t>
            </a: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-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以金</a:t>
            </a: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219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井为例</a:t>
            </a:r>
            <a:endParaRPr kumimoji="1"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38A907ED-8CB7-249F-A19E-44AC1D5A665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24F54900-91DF-0C89-496D-EB39454E3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58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8A280E2-CC71-F188-D4B3-351930884A62}"/>
                  </a:ext>
                </a:extLst>
              </p:cNvPr>
              <p:cNvSpPr txBox="1"/>
              <p:nvPr/>
            </p:nvSpPr>
            <p:spPr>
              <a:xfrm>
                <a:off x="0" y="1041670"/>
                <a:ext cx="8647125" cy="1659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(2) 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金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219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井漏详情</a:t>
                </a:r>
                <a:endParaRPr lang="en-US" altLang="zh-CN" sz="2000" b="1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●</a:t>
                </a:r>
                <a:r>
                  <a:rPr kumimoji="0" lang="zh-CN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3185.4～4266.</a:t>
                </a:r>
                <a:r>
                  <a:rPr kumimoji="0" lang="en-US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6</a:t>
                </a:r>
                <a:r>
                  <a:rPr kumimoji="0" lang="zh-CN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m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共</a:t>
                </a:r>
                <a:r>
                  <a:rPr kumimoji="0" lang="zh-CN" altLang="zh-CN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发生7次井漏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●主要漏失层段：</a:t>
                </a:r>
                <a14:m>
                  <m:oMath xmlns:m="http://schemas.openxmlformats.org/officeDocument/2006/math">
                    <m:r>
                      <a:rPr kumimoji="0" lang="zh-CN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①</m:t>
                    </m:r>
                  </m:oMath>
                </a14:m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r>
                  <a:rPr kumimoji="0" lang="zh-CN" altLang="zh-CN" sz="1600" b="1" i="0" u="none" strike="noStrike" kern="1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kumimoji="0" lang="zh-CN" altLang="en-US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顶部</a:t>
                </a:r>
                <a:r>
                  <a:rPr kumimoji="0" lang="en-US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3175~3190 m</a:t>
                </a:r>
                <a:r>
                  <a:rPr kumimoji="0" lang="zh-CN" altLang="en-US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②</m:t>
                    </m:r>
                    <m:r>
                      <a:rPr kumimoji="0" lang="zh-CN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 </m:t>
                    </m:r>
                  </m:oMath>
                </a14:m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kumimoji="0" lang="zh-CN" altLang="zh-CN" sz="1600" b="1" i="0" u="none" strike="noStrike" kern="1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</a:t>
                </a:r>
                <a:r>
                  <a:rPr kumimoji="0" lang="en-US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4190~4220m</a:t>
                </a:r>
                <a:r>
                  <a:rPr kumimoji="0" lang="zh-CN" altLang="en-US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zh-CN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③</m:t>
                    </m:r>
                    <m:r>
                      <a:rPr kumimoji="0" lang="zh-CN" alt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rPr>
                      <m:t> </m:t>
                    </m:r>
                  </m:oMath>
                </a14:m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kumimoji="0" lang="zh-CN" altLang="zh-CN" sz="1600" b="1" i="0" u="none" strike="noStrike" kern="1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kumimoji="0" lang="zh-CN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kumimoji="0" lang="en-US" altLang="zh-CN" sz="16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4260~4270m</a:t>
                </a:r>
                <a:endParaRPr kumimoji="0" lang="zh-CN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8A280E2-CC71-F188-D4B3-351930884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41670"/>
                <a:ext cx="8647125" cy="1659237"/>
              </a:xfrm>
              <a:prstGeom prst="rect">
                <a:avLst/>
              </a:prstGeom>
              <a:blipFill>
                <a:blip r:embed="rId3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2C337F61-7F7E-ECC2-FCAF-F38B2A9BBC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8892632"/>
              </p:ext>
            </p:extLst>
          </p:nvPr>
        </p:nvGraphicFramePr>
        <p:xfrm>
          <a:off x="-62166" y="2460458"/>
          <a:ext cx="8307059" cy="3810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CF9CBFA-F48D-4B54-5082-F618ACFAA2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0192218"/>
              </p:ext>
            </p:extLst>
          </p:nvPr>
        </p:nvGraphicFramePr>
        <p:xfrm>
          <a:off x="8572500" y="1079806"/>
          <a:ext cx="3504669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6C509C79-AAC3-61A1-7CDD-CBC211642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679825"/>
              </p:ext>
            </p:extLst>
          </p:nvPr>
        </p:nvGraphicFramePr>
        <p:xfrm>
          <a:off x="8572500" y="2916350"/>
          <a:ext cx="3504669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F749658E-B330-EDBA-6D3A-4E275985CD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4471866"/>
              </p:ext>
            </p:extLst>
          </p:nvPr>
        </p:nvGraphicFramePr>
        <p:xfrm>
          <a:off x="8572500" y="4752894"/>
          <a:ext cx="3504669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30BAD14-86D5-3148-9B72-C05675B4944F}"/>
              </a:ext>
            </a:extLst>
          </p:cNvPr>
          <p:cNvSpPr txBox="1"/>
          <p:nvPr/>
        </p:nvSpPr>
        <p:spPr>
          <a:xfrm>
            <a:off x="3619500" y="6448938"/>
            <a:ext cx="2366962" cy="262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区块单井井漏统计</a:t>
            </a:r>
            <a:endParaRPr lang="zh-CN" altLang="en-US" sz="105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4D88577-450F-7BCE-F996-1043B7CE2C63}"/>
              </a:ext>
            </a:extLst>
          </p:cNvPr>
          <p:cNvSpPr txBox="1"/>
          <p:nvPr/>
        </p:nvSpPr>
        <p:spPr>
          <a:xfrm>
            <a:off x="9855267" y="6589438"/>
            <a:ext cx="1574733" cy="27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分层统计结果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F346C-4B4D-7A64-0977-ED7225CD6E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A464FABF-0458-BCEC-47E5-4197D6BEC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5900" y="6488672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8A280E2-CC71-F188-D4B3-351930884A62}"/>
              </a:ext>
            </a:extLst>
          </p:cNvPr>
          <p:cNvSpPr txBox="1"/>
          <p:nvPr/>
        </p:nvSpPr>
        <p:spPr>
          <a:xfrm>
            <a:off x="71868" y="921816"/>
            <a:ext cx="11183794" cy="46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zh-CN" altLang="en-US" b="1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典型井段评价：利用软件对上乌尔禾组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进行测录井综合评价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766C4C2-4DC5-3E52-52C3-E6BF2D51C673}"/>
              </a:ext>
            </a:extLst>
          </p:cNvPr>
          <p:cNvGrpSpPr/>
          <p:nvPr/>
        </p:nvGrpSpPr>
        <p:grpSpPr>
          <a:xfrm>
            <a:off x="606606" y="1335182"/>
            <a:ext cx="10978787" cy="5455503"/>
            <a:chOff x="276875" y="1339416"/>
            <a:chExt cx="10978787" cy="545550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4EEE751-16B1-0243-3EA4-15B441A966C7}"/>
                </a:ext>
              </a:extLst>
            </p:cNvPr>
            <p:cNvGrpSpPr/>
            <p:nvPr/>
          </p:nvGrpSpPr>
          <p:grpSpPr>
            <a:xfrm>
              <a:off x="276875" y="1339416"/>
              <a:ext cx="10978787" cy="5455503"/>
              <a:chOff x="755865" y="1402497"/>
              <a:chExt cx="10978787" cy="5455503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3FFB1A5B-5C45-3BEA-C649-C6E465BD1FB9}"/>
                  </a:ext>
                </a:extLst>
              </p:cNvPr>
              <p:cNvSpPr/>
              <p:nvPr/>
            </p:nvSpPr>
            <p:spPr>
              <a:xfrm>
                <a:off x="8221750" y="6654921"/>
                <a:ext cx="137013" cy="129896"/>
              </a:xfrm>
              <a:prstGeom prst="triangle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菱形 41">
                <a:extLst>
                  <a:ext uri="{FF2B5EF4-FFF2-40B4-BE49-F238E27FC236}">
                    <a16:creationId xmlns:a16="http://schemas.microsoft.com/office/drawing/2014/main" id="{B00A0A79-A1AB-3699-8543-9D60240A4CEE}"/>
                  </a:ext>
                </a:extLst>
              </p:cNvPr>
              <p:cNvSpPr/>
              <p:nvPr/>
            </p:nvSpPr>
            <p:spPr>
              <a:xfrm>
                <a:off x="7483903" y="6667634"/>
                <a:ext cx="137013" cy="129895"/>
              </a:xfrm>
              <a:prstGeom prst="diamond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0B7B8DF8-2BB6-0072-E41D-D63E622CE45E}"/>
                  </a:ext>
                </a:extLst>
              </p:cNvPr>
              <p:cNvSpPr/>
              <p:nvPr/>
            </p:nvSpPr>
            <p:spPr>
              <a:xfrm>
                <a:off x="6386064" y="6670160"/>
                <a:ext cx="105943" cy="114657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4ADC664-9BE8-4538-B572-F54EB201438E}"/>
                  </a:ext>
                </a:extLst>
              </p:cNvPr>
              <p:cNvSpPr txBox="1"/>
              <p:nvPr/>
            </p:nvSpPr>
            <p:spPr>
              <a:xfrm>
                <a:off x="1155163" y="6596390"/>
                <a:ext cx="528756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注：</a:t>
                </a:r>
                <a:r>
                  <a:rPr lang="en-US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FVA</a:t>
                </a:r>
                <a:r>
                  <a:rPr lang="zh-CN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裂缝</a:t>
                </a:r>
                <a:r>
                  <a:rPr lang="zh-CN" altLang="en-US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</a:t>
                </a:r>
                <a:r>
                  <a:rPr lang="zh-CN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度；</a:t>
                </a:r>
                <a:r>
                  <a:rPr lang="en-US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FVPA</a:t>
                </a:r>
                <a:r>
                  <a:rPr lang="zh-CN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裂缝孔隙度；</a:t>
                </a:r>
                <a:r>
                  <a:rPr lang="en-US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FVDC</a:t>
                </a:r>
                <a:r>
                  <a:rPr lang="zh-CN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裂缝密度；</a:t>
                </a:r>
                <a:r>
                  <a:rPr lang="en-US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FG</a:t>
                </a:r>
                <a:r>
                  <a:rPr lang="zh-CN" altLang="zh-CN" sz="11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裂缝发育程度</a:t>
                </a:r>
                <a:endPara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AA60165E-6622-616A-B89D-3441520C2E3C}"/>
                  </a:ext>
                </a:extLst>
              </p:cNvPr>
              <p:cNvSpPr txBox="1"/>
              <p:nvPr/>
            </p:nvSpPr>
            <p:spPr>
              <a:xfrm>
                <a:off x="6527222" y="6639180"/>
                <a:ext cx="723275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流体力学模型</a:t>
                </a: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2A722F2A-2D69-27AC-084A-CC132A2B4BC6}"/>
                  </a:ext>
                </a:extLst>
              </p:cNvPr>
              <p:cNvSpPr txBox="1"/>
              <p:nvPr/>
            </p:nvSpPr>
            <p:spPr>
              <a:xfrm>
                <a:off x="7615978" y="6625965"/>
                <a:ext cx="295274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BP</a:t>
                </a:r>
                <a:endPara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ED8BC59A-F44C-F52F-6C79-0B4CC2C64273}"/>
                  </a:ext>
                </a:extLst>
              </p:cNvPr>
              <p:cNvSpPr txBox="1"/>
              <p:nvPr/>
            </p:nvSpPr>
            <p:spPr>
              <a:xfrm>
                <a:off x="8358763" y="6625965"/>
                <a:ext cx="50847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FDCNN</a:t>
                </a:r>
                <a:endPara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0" name="图片 49">
                <a:extLst>
                  <a:ext uri="{FF2B5EF4-FFF2-40B4-BE49-F238E27FC236}">
                    <a16:creationId xmlns:a16="http://schemas.microsoft.com/office/drawing/2014/main" id="{17A3122F-DA13-7E1D-2641-AFA7297F1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65" y="1402497"/>
                <a:ext cx="10978787" cy="5159693"/>
              </a:xfrm>
              <a:prstGeom prst="rect">
                <a:avLst/>
              </a:prstGeom>
            </p:spPr>
          </p:pic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8C8FE87-8923-428A-7A30-703F7707DBC8}"/>
                  </a:ext>
                </a:extLst>
              </p:cNvPr>
              <p:cNvSpPr/>
              <p:nvPr/>
            </p:nvSpPr>
            <p:spPr>
              <a:xfrm>
                <a:off x="9288379" y="2225842"/>
                <a:ext cx="866274" cy="42230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990B7DC-D5DF-A8CB-FA3C-66EC75F6056E}"/>
                  </a:ext>
                </a:extLst>
              </p:cNvPr>
              <p:cNvSpPr/>
              <p:nvPr/>
            </p:nvSpPr>
            <p:spPr>
              <a:xfrm>
                <a:off x="9171461" y="2572677"/>
                <a:ext cx="707116" cy="239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1BD7ABC-3703-6DE6-7E25-EFAB66933443}"/>
                  </a:ext>
                </a:extLst>
              </p:cNvPr>
              <p:cNvSpPr/>
              <p:nvPr/>
            </p:nvSpPr>
            <p:spPr>
              <a:xfrm>
                <a:off x="9167951" y="4501324"/>
                <a:ext cx="501485" cy="239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AAB1EF7-A6BB-1E80-F1C0-5F0AFC36DACD}"/>
                  </a:ext>
                </a:extLst>
              </p:cNvPr>
              <p:cNvSpPr/>
              <p:nvPr/>
            </p:nvSpPr>
            <p:spPr>
              <a:xfrm>
                <a:off x="9165054" y="5640052"/>
                <a:ext cx="175795" cy="2944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396D1D5-7D60-8835-505A-1EBD6570F91A}"/>
                  </a:ext>
                </a:extLst>
              </p:cNvPr>
              <p:cNvSpPr/>
              <p:nvPr/>
            </p:nvSpPr>
            <p:spPr>
              <a:xfrm>
                <a:off x="9231829" y="6633461"/>
                <a:ext cx="242091" cy="19537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88164B9-24DF-2578-E789-E439E630356D}"/>
                  </a:ext>
                </a:extLst>
              </p:cNvPr>
              <p:cNvSpPr txBox="1"/>
              <p:nvPr/>
            </p:nvSpPr>
            <p:spPr>
              <a:xfrm>
                <a:off x="9464573" y="6628785"/>
                <a:ext cx="543739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7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漏失速度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3A568A8-FCAB-165A-E1FF-A7D48B030299}"/>
                  </a:ext>
                </a:extLst>
              </p:cNvPr>
              <p:cNvSpPr/>
              <p:nvPr/>
            </p:nvSpPr>
            <p:spPr>
              <a:xfrm>
                <a:off x="9340849" y="1565687"/>
                <a:ext cx="652192" cy="4945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A400179F-2B09-D134-2372-351B5C298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7856" y="1558552"/>
                <a:ext cx="493902" cy="270631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BFDC3AC-C8D0-7D55-37AC-93EFFD2C6CC3}"/>
                  </a:ext>
                </a:extLst>
              </p:cNvPr>
              <p:cNvSpPr txBox="1"/>
              <p:nvPr/>
            </p:nvSpPr>
            <p:spPr>
              <a:xfrm>
                <a:off x="9366525" y="1749398"/>
                <a:ext cx="5565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050" b="1" dirty="0"/>
                  <a:t>(m</a:t>
                </a:r>
                <a:r>
                  <a:rPr lang="en-US" altLang="zh-CN" sz="1050" b="1" baseline="30000" dirty="0"/>
                  <a:t>3</a:t>
                </a:r>
                <a:r>
                  <a:rPr lang="en-US" altLang="zh-CN" sz="1050" b="1" dirty="0"/>
                  <a:t>/s)</a:t>
                </a:r>
                <a:endParaRPr lang="zh-CN" altLang="en-US" sz="1050" b="1" dirty="0"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C81200A-5452-CCE6-28AB-905F8EB9E343}"/>
                </a:ext>
              </a:extLst>
            </p:cNvPr>
            <p:cNvSpPr/>
            <p:nvPr/>
          </p:nvSpPr>
          <p:spPr>
            <a:xfrm>
              <a:off x="5820833" y="1480495"/>
              <a:ext cx="520700" cy="347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01F3380-4CE7-C412-7F88-282F10670B67}"/>
                </a:ext>
              </a:extLst>
            </p:cNvPr>
            <p:cNvSpPr txBox="1"/>
            <p:nvPr/>
          </p:nvSpPr>
          <p:spPr>
            <a:xfrm>
              <a:off x="5820833" y="1385982"/>
              <a:ext cx="4939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0000FF"/>
                  </a:solidFill>
                </a:rPr>
                <a:t>RLLS</a:t>
              </a:r>
              <a:endParaRPr lang="zh-CN" altLang="en-US" sz="1100" dirty="0">
                <a:solidFill>
                  <a:srgbClr val="0000FF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C8BEC4E-4D4B-D515-418A-643F53F7924E}"/>
                </a:ext>
              </a:extLst>
            </p:cNvPr>
            <p:cNvSpPr txBox="1"/>
            <p:nvPr/>
          </p:nvSpPr>
          <p:spPr>
            <a:xfrm>
              <a:off x="5813846" y="1590557"/>
              <a:ext cx="56430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FF0000"/>
                  </a:solidFill>
                </a:rPr>
                <a:t>RLLD</a:t>
              </a:r>
              <a:endParaRPr lang="zh-CN" alt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530CDA4-2CF6-43B7-2F92-17AAF1F586FE}"/>
                </a:ext>
              </a:extLst>
            </p:cNvPr>
            <p:cNvSpPr txBox="1"/>
            <p:nvPr/>
          </p:nvSpPr>
          <p:spPr>
            <a:xfrm>
              <a:off x="5498644" y="2831337"/>
              <a:ext cx="8662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0000FF"/>
                  </a:solidFill>
                </a:rPr>
                <a:t>RLLS</a:t>
              </a:r>
              <a:r>
                <a:rPr lang="zh-CN" altLang="en-US" sz="900" dirty="0">
                  <a:solidFill>
                    <a:srgbClr val="0000FF"/>
                  </a:solidFill>
                </a:rPr>
                <a:t>与</a:t>
              </a:r>
              <a:r>
                <a:rPr lang="en-US" altLang="zh-CN" sz="900" dirty="0">
                  <a:solidFill>
                    <a:srgbClr val="FF0000"/>
                  </a:solidFill>
                </a:rPr>
                <a:t>RLLD</a:t>
              </a:r>
              <a:r>
                <a:rPr lang="zh-CN" altLang="en-US" sz="900" dirty="0">
                  <a:solidFill>
                    <a:srgbClr val="FF0000"/>
                  </a:solidFill>
                </a:rPr>
                <a:t>相近，推断倾斜缝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743D68AA-0B4C-E093-31B9-5DCC6B32F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6367" y="2587405"/>
              <a:ext cx="259265" cy="24393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6CC77AC-433C-1BBD-EF1E-7FC473034E1C}"/>
                </a:ext>
              </a:extLst>
            </p:cNvPr>
            <p:cNvSpPr txBox="1"/>
            <p:nvPr/>
          </p:nvSpPr>
          <p:spPr>
            <a:xfrm>
              <a:off x="5475259" y="4767557"/>
              <a:ext cx="8662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rgbClr val="0000FF"/>
                  </a:solidFill>
                </a:rPr>
                <a:t>RLLS&lt;</a:t>
              </a:r>
              <a:r>
                <a:rPr lang="en-US" altLang="zh-CN" sz="900" dirty="0">
                  <a:solidFill>
                    <a:srgbClr val="FF0000"/>
                  </a:solidFill>
                </a:rPr>
                <a:t>RLLD</a:t>
              </a:r>
              <a:r>
                <a:rPr lang="zh-CN" altLang="en-US" sz="900" dirty="0">
                  <a:solidFill>
                    <a:srgbClr val="FF0000"/>
                  </a:solidFill>
                </a:rPr>
                <a:t>，推断高角度缝</a:t>
              </a: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9586DE4C-EED3-5EC6-A2DB-20010B3A6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31781" y="4532365"/>
              <a:ext cx="392631" cy="261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632B1AD-3BAA-E431-B23D-C4181B45C4C6}"/>
                </a:ext>
              </a:extLst>
            </p:cNvPr>
            <p:cNvSpPr txBox="1"/>
            <p:nvPr/>
          </p:nvSpPr>
          <p:spPr>
            <a:xfrm>
              <a:off x="8754818" y="2755952"/>
              <a:ext cx="8662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0000FF"/>
                  </a:solidFill>
                </a:rPr>
                <a:t>缝宽较大，漏速也较大，</a:t>
              </a:r>
              <a:r>
                <a:rPr lang="zh-CN" altLang="en-US" sz="900" dirty="0">
                  <a:solidFill>
                    <a:srgbClr val="FF0000"/>
                  </a:solidFill>
                </a:rPr>
                <a:t>推断高导缝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6CD8B3C9-772D-FCC4-70FB-8EFD65E0EE0F}"/>
                </a:ext>
              </a:extLst>
            </p:cNvPr>
            <p:cNvSpPr txBox="1"/>
            <p:nvPr/>
          </p:nvSpPr>
          <p:spPr>
            <a:xfrm>
              <a:off x="8835624" y="5725854"/>
              <a:ext cx="866274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0000FF"/>
                  </a:solidFill>
                </a:rPr>
                <a:t>缝宽较大，漏速较小，</a:t>
              </a:r>
              <a:r>
                <a:rPr lang="zh-CN" altLang="en-US" sz="900" dirty="0">
                  <a:solidFill>
                    <a:srgbClr val="FF0000"/>
                  </a:solidFill>
                </a:rPr>
                <a:t>推断高阻缝</a:t>
              </a:r>
            </a:p>
          </p:txBody>
        </p:sp>
      </p:grpSp>
      <p:sp>
        <p:nvSpPr>
          <p:cNvPr id="18" name="TextBox 5">
            <a:extLst>
              <a:ext uri="{FF2B5EF4-FFF2-40B4-BE49-F238E27FC236}">
                <a16:creationId xmlns:a16="http://schemas.microsoft.com/office/drawing/2014/main" id="{A1115828-548E-F059-22EE-164991D33AD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5" name="TextBox 37">
            <a:extLst>
              <a:ext uri="{FF2B5EF4-FFF2-40B4-BE49-F238E27FC236}">
                <a16:creationId xmlns:a16="http://schemas.microsoft.com/office/drawing/2014/main" id="{5477A2E2-A8E4-F74E-4C58-06F5ADDEF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21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66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9B8AAA-A805-487F-83F7-48A66460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673" y="201322"/>
            <a:ext cx="251465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B4E8BF-22C6-4E52-B5FB-42CAC58E4863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" name="矩形 12">
            <a:extLst>
              <a:ext uri="{FF2B5EF4-FFF2-40B4-BE49-F238E27FC236}">
                <a16:creationId xmlns:a16="http://schemas.microsoft.com/office/drawing/2014/main" id="{CD2217F2-8A51-412C-80A9-D847D89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22" y="1664699"/>
            <a:ext cx="5276033" cy="222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083D5-FA9B-4E70-28BD-16467DABCC08}"/>
              </a:ext>
            </a:extLst>
          </p:cNvPr>
          <p:cNvSpPr txBox="1"/>
          <p:nvPr/>
        </p:nvSpPr>
        <p:spPr>
          <a:xfrm>
            <a:off x="4208622" y="4037800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36C7A-DFCC-FD66-36F1-5652916D58B9}"/>
              </a:ext>
            </a:extLst>
          </p:cNvPr>
          <p:cNvSpPr txBox="1"/>
          <p:nvPr/>
        </p:nvSpPr>
        <p:spPr>
          <a:xfrm>
            <a:off x="4208622" y="4724482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BA211038-5954-8A6C-4657-4CA5B6E6C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22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77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7"/>
    </mc:Choice>
    <mc:Fallback xmlns="">
      <p:transition spd="slow" advTm="295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93443" y="244824"/>
            <a:ext cx="53800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25" name="矩形 4">
            <a:extLst>
              <a:ext uri="{FF2B5EF4-FFF2-40B4-BE49-F238E27FC236}">
                <a16:creationId xmlns:a16="http://schemas.microsoft.com/office/drawing/2014/main" id="{4F71D1B5-14F8-01F5-0089-5927EF057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7901"/>
            <a:ext cx="1119132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）利用裂缝通道参数下限标准对裂缝发育程度定量分级</a:t>
            </a:r>
            <a:r>
              <a:rPr lang="zh-CN" altLang="en-US" sz="20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lang="zh-CN" altLang="en-US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）继续完善软件的综合评价功能，实现测录井模型对裂缝通道的综合定量评价。</a:t>
            </a:r>
            <a:endParaRPr lang="en-US" altLang="zh-CN" sz="20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申请软件著作权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裂缝通道参数评价</a:t>
            </a:r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lang="zh-CN" altLang="en-US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）完成毕业论文的撰写。</a:t>
            </a:r>
            <a:endParaRPr lang="en-US" altLang="zh-CN" sz="2000" b="1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E3B32252-0FD4-A52F-9FEB-1DB9837B2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23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518F86-2C5C-33D9-178F-C28496AC3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231324"/>
              </p:ext>
            </p:extLst>
          </p:nvPr>
        </p:nvGraphicFramePr>
        <p:xfrm>
          <a:off x="1008930" y="3389989"/>
          <a:ext cx="10374770" cy="3408745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551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9552">
                  <a:extLst>
                    <a:ext uri="{9D8B030D-6E8A-4147-A177-3AD203B41FA5}">
                      <a16:colId xmlns:a16="http://schemas.microsoft.com/office/drawing/2014/main" val="1875232643"/>
                    </a:ext>
                  </a:extLst>
                </a:gridCol>
              </a:tblGrid>
              <a:tr h="743002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2023.09-2023.12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井漏机理、裂缝通道参数评价方法文献调研，目标区块已钻井资料收集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完成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763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2023.12-2024.03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对现场取芯岩样进行岩电实验，建立裂缝通道参数的双侧向测井模型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完成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71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2024.03-2024.06</a:t>
                      </a:r>
                      <a:endParaRPr lang="zh-CN" altLang="en-US" sz="16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建立流体力学约束神经网络的裂缝宽度预测模型</a:t>
                      </a:r>
                      <a:endParaRPr lang="zh-CN" altLang="en-US" sz="16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完成（</a:t>
                      </a:r>
                      <a:r>
                        <a:rPr lang="en-US" altLang="zh-CN" sz="1600" b="1" kern="0" dirty="0">
                          <a:solidFill>
                            <a:schemeClr val="tx1"/>
                          </a:solidFill>
                          <a:effectLst/>
                        </a:rPr>
                        <a:t>SCI</a:t>
                      </a:r>
                      <a:r>
                        <a:rPr lang="zh-CN" altLang="en-US" sz="1600" b="1" kern="0" dirty="0">
                          <a:solidFill>
                            <a:schemeClr val="tx1"/>
                          </a:solidFill>
                          <a:effectLst/>
                        </a:rPr>
                        <a:t>录用）</a:t>
                      </a:r>
                      <a:endParaRPr lang="zh-CN" altLang="en-US" sz="16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63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</a:rPr>
                        <a:t>2024.06-2024.12</a:t>
                      </a:r>
                      <a:endParaRPr lang="zh-CN" sz="16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裂缝通道参数评价</a:t>
                      </a:r>
                      <a:r>
                        <a:rPr lang="zh-CN" altLang="en-US" sz="1600" b="1" kern="0" dirty="0">
                          <a:effectLst/>
                        </a:rPr>
                        <a:t>程序</a:t>
                      </a:r>
                      <a:r>
                        <a:rPr lang="zh-CN" sz="1600" b="1" kern="0" dirty="0">
                          <a:effectLst/>
                        </a:rPr>
                        <a:t>开发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完善中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631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2024.12-2025.05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effectLst/>
                        </a:rPr>
                        <a:t>毕业论文撰写及毕业答辩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effectLst/>
                        </a:rPr>
                        <a:t>进行中</a:t>
                      </a:r>
                      <a:endParaRPr lang="zh-CN" sz="16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AB87108-6688-575E-B9E5-7D0ECAD01BB8}"/>
              </a:ext>
            </a:extLst>
          </p:cNvPr>
          <p:cNvSpPr/>
          <p:nvPr/>
        </p:nvSpPr>
        <p:spPr>
          <a:xfrm>
            <a:off x="5476855" y="3090483"/>
            <a:ext cx="141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zh-CN" altLang="en-US" sz="1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工作计划完成情况</a:t>
            </a:r>
          </a:p>
        </p:txBody>
      </p:sp>
    </p:spTree>
    <p:extLst>
      <p:ext uri="{BB962C8B-B14F-4D97-AF65-F5344CB8AC3E}">
        <p14:creationId xmlns:p14="http://schemas.microsoft.com/office/powerpoint/2010/main" val="319190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9B8AAA-A805-487F-83F7-48A66460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673" y="201322"/>
            <a:ext cx="251465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B4E8BF-22C6-4E52-B5FB-42CAC58E4863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" name="矩形 12">
            <a:extLst>
              <a:ext uri="{FF2B5EF4-FFF2-40B4-BE49-F238E27FC236}">
                <a16:creationId xmlns:a16="http://schemas.microsoft.com/office/drawing/2014/main" id="{CD2217F2-8A51-412C-80A9-D847D89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22" y="1664699"/>
            <a:ext cx="5276033" cy="222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083D5-FA9B-4E70-28BD-16467DABCC08}"/>
              </a:ext>
            </a:extLst>
          </p:cNvPr>
          <p:cNvSpPr txBox="1"/>
          <p:nvPr/>
        </p:nvSpPr>
        <p:spPr>
          <a:xfrm>
            <a:off x="4208622" y="3988035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36C7A-DFCC-FD66-36F1-5652916D58B9}"/>
              </a:ext>
            </a:extLst>
          </p:cNvPr>
          <p:cNvSpPr txBox="1"/>
          <p:nvPr/>
        </p:nvSpPr>
        <p:spPr>
          <a:xfrm>
            <a:off x="4208622" y="4674832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A40B30B5-9289-E8F5-D7AD-367B94792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24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6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7"/>
    </mc:Choice>
    <mc:Fallback xmlns="">
      <p:transition spd="slow" advTm="2957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98193" y="257524"/>
            <a:ext cx="53800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A85F28F7-69BC-0FE2-42B9-0802133B5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39" y="1260838"/>
            <a:ext cx="11404922" cy="27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）不同裂缝产状下电阻率响应规律不同：裂缝张开度增大，深侧向和浅侧向电阻率均减小；裂缝倾角增大，深侧向和浅侧向电阻率均增大；不同裂缝倾角区间深浅电阻率幅度差不同，高角度呈现正差异（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LLS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&lt;R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LLD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），低角度呈现负差异（</a:t>
            </a:r>
            <a:r>
              <a:rPr lang="en-US" altLang="zh-CN" sz="1800" dirty="0">
                <a:solidFill>
                  <a:srgbClr val="0000FF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LLS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&lt;R</a:t>
            </a:r>
            <a:r>
              <a:rPr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LLD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</a:t>
            </a:r>
            <a:r>
              <a:rPr lang="zh-CN" altLang="en-US" sz="18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中角度倾斜缝（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LLS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≈R</a:t>
            </a:r>
            <a:r>
              <a:rPr kumimoji="0" lang="en-US" altLang="zh-CN" sz="18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LLD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b="1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lang="en-US" altLang="zh-CN" sz="1800" b="1" kern="1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None/>
              <a:defRPr/>
            </a:pP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）通过录井资料建立流体力学与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神经网络的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融合模型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FDCNN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可以突破了流体力学模型预测精度低，</a:t>
            </a:r>
            <a:r>
              <a:rPr kumimoji="0" lang="en-US" altLang="zh-CN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kumimoji="0" lang="zh-CN" altLang="en-US" sz="18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神经网络样本数量需求大导致应用困难的难点。</a:t>
            </a:r>
            <a:endParaRPr kumimoji="0" lang="en-US" altLang="zh-CN" sz="18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Tx/>
              <a:buFontTx/>
              <a:buNone/>
              <a:tabLst/>
              <a:defRPr/>
            </a:pPr>
            <a:endParaRPr lang="en-US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50CCE6-58BC-8F91-049E-58AEEC5774EC}"/>
              </a:ext>
            </a:extLst>
          </p:cNvPr>
          <p:cNvSpPr txBox="1"/>
          <p:nvPr/>
        </p:nvSpPr>
        <p:spPr>
          <a:xfrm>
            <a:off x="377068" y="3674827"/>
            <a:ext cx="11357584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）利用岩电实验的深浅电阻率对的裂缝特征响应、</a:t>
            </a:r>
            <a:r>
              <a:rPr lang="zh-CN" altLang="en-US" b="1" kern="1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裂缝宽度定量计算结果和</a:t>
            </a:r>
            <a:r>
              <a:rPr kumimoji="0" lang="zh-CN" altLang="en-US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录井资料里的钻井液漏失速度对比分析，可以推断裂缝倾角范围及裂缝填充情况。</a:t>
            </a:r>
            <a:endParaRPr lang="zh-CN" altLang="en-US" sz="1600" dirty="0"/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EBDAA055-818A-4C93-FE47-46BD18F35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25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3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6F7DA9F-7FAE-4332-88D4-7EDC6264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506" y="2057436"/>
            <a:ext cx="8001072" cy="255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5400" b="1" kern="0" dirty="0">
                <a:solidFill>
                  <a:srgbClr val="FF0000"/>
                </a:solidFill>
                <a:latin typeface="Calibri Light" panose="020F0302020204030204"/>
                <a:ea typeface="华文行楷" panose="02010800040101010101" pitchFamily="2" charset="-122"/>
              </a:rPr>
              <a:t>汇报完毕</a:t>
            </a:r>
            <a:endParaRPr lang="en-US" altLang="zh-CN" sz="5400" b="1" kern="0" dirty="0">
              <a:solidFill>
                <a:srgbClr val="FF0000"/>
              </a:solidFill>
              <a:latin typeface="Calibri Light" panose="020F0302020204030204"/>
              <a:ea typeface="华文行楷" panose="02010800040101010101" pitchFamily="2" charset="-122"/>
            </a:endParaRPr>
          </a:p>
          <a:p>
            <a:pPr algn="ctr">
              <a:lnSpc>
                <a:spcPct val="120000"/>
              </a:lnSpc>
              <a:buFontTx/>
              <a:buNone/>
              <a:defRPr/>
            </a:pPr>
            <a:r>
              <a:rPr lang="zh-CN" altLang="en-US" sz="5400" b="1" kern="0" dirty="0">
                <a:solidFill>
                  <a:srgbClr val="FF0000"/>
                </a:solidFill>
                <a:latin typeface="Calibri Light" panose="020F0302020204030204"/>
                <a:ea typeface="华文行楷" panose="02010800040101010101" pitchFamily="2" charset="-122"/>
              </a:rPr>
              <a:t>请各位老师批评指正</a:t>
            </a:r>
            <a:endParaRPr lang="zh-CN" altLang="en-US" sz="5400" b="1" kern="0" dirty="0">
              <a:solidFill>
                <a:srgbClr val="0033CC"/>
              </a:solidFill>
              <a:latin typeface="Calibri Light" panose="020F0302020204030204"/>
              <a:ea typeface="华文细黑" panose="0201060004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DDF94E1-0457-4B0C-807D-CADACAC2BE25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grpSp>
        <p:nvGrpSpPr>
          <p:cNvPr id="6" name="Group 8">
            <a:extLst>
              <a:ext uri="{FF2B5EF4-FFF2-40B4-BE49-F238E27FC236}">
                <a16:creationId xmlns:a16="http://schemas.microsoft.com/office/drawing/2014/main" id="{97A48FE6-D721-4482-BCFE-6B08F88AB304}"/>
              </a:ext>
            </a:extLst>
          </p:cNvPr>
          <p:cNvGrpSpPr>
            <a:grpSpLocks/>
          </p:cNvGrpSpPr>
          <p:nvPr/>
        </p:nvGrpSpPr>
        <p:grpSpPr bwMode="auto">
          <a:xfrm>
            <a:off x="4701162" y="64718"/>
            <a:ext cx="3073877" cy="892545"/>
            <a:chOff x="537" y="183"/>
            <a:chExt cx="1517" cy="418"/>
          </a:xfrm>
        </p:grpSpPr>
        <p:pic>
          <p:nvPicPr>
            <p:cNvPr id="7" name="Picture 9" descr="upc-logo-2-red">
              <a:extLst>
                <a:ext uri="{FF2B5EF4-FFF2-40B4-BE49-F238E27FC236}">
                  <a16:creationId xmlns:a16="http://schemas.microsoft.com/office/drawing/2014/main" id="{419FA7E4-E244-40BA-B0B8-6AF007210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" y="183"/>
              <a:ext cx="1077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8EEC3D61-256A-468C-B980-56331CB09A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" y="456"/>
              <a:ext cx="151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000" b="1" dirty="0">
                  <a:solidFill>
                    <a:srgbClr val="003399"/>
                  </a:solidFill>
                  <a:ea typeface="Arial Unicode MS" pitchFamily="34" charset="-122"/>
                </a:rPr>
                <a:t>China University of Petroleum</a:t>
              </a:r>
            </a:p>
          </p:txBody>
        </p:sp>
      </p:grpSp>
      <p:sp>
        <p:nvSpPr>
          <p:cNvPr id="9" name="Rectangle 11">
            <a:extLst>
              <a:ext uri="{FF2B5EF4-FFF2-40B4-BE49-F238E27FC236}">
                <a16:creationId xmlns:a16="http://schemas.microsoft.com/office/drawing/2014/main" id="{C6FA98CA-F059-4B9B-BB95-6D9212BF7CBB}"/>
              </a:ext>
            </a:extLst>
          </p:cNvPr>
          <p:cNvSpPr txBox="1">
            <a:spLocks noChangeArrowheads="1"/>
          </p:cNvSpPr>
          <p:nvPr/>
        </p:nvSpPr>
        <p:spPr>
          <a:xfrm>
            <a:off x="8963312" y="611188"/>
            <a:ext cx="3183951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拟研究方向讨论</a:t>
            </a:r>
            <a:endParaRPr lang="zh-CN" altLang="en-US" sz="30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CBF6A4-339A-422E-AD39-EAC041DB99EE}"/>
              </a:ext>
            </a:extLst>
          </p:cNvPr>
          <p:cNvGrpSpPr/>
          <p:nvPr/>
        </p:nvGrpSpPr>
        <p:grpSpPr>
          <a:xfrm>
            <a:off x="9906000" y="6442075"/>
            <a:ext cx="2286000" cy="463550"/>
            <a:chOff x="6858000" y="6442075"/>
            <a:chExt cx="2286000" cy="463550"/>
          </a:xfrm>
        </p:grpSpPr>
        <p:sp>
          <p:nvSpPr>
            <p:cNvPr id="11" name="Text Box 6">
              <a:extLst>
                <a:ext uri="{FF2B5EF4-FFF2-40B4-BE49-F238E27FC236}">
                  <a16:creationId xmlns:a16="http://schemas.microsoft.com/office/drawing/2014/main" id="{6B1700A8-5C2C-479C-B272-D8BC80EC96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9825" y="6538913"/>
              <a:ext cx="14747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80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1/50</a:t>
              </a:r>
            </a:p>
          </p:txBody>
        </p:sp>
        <p:sp>
          <p:nvSpPr>
            <p:cNvPr id="12" name="AutoShape 1066">
              <a:extLst>
                <a:ext uri="{FF2B5EF4-FFF2-40B4-BE49-F238E27FC236}">
                  <a16:creationId xmlns:a16="http://schemas.microsoft.com/office/drawing/2014/main" id="{E3649754-878B-4B59-9693-D4ED42293A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6838950" y="6502400"/>
              <a:ext cx="381000" cy="3429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Rectangle 1067">
              <a:extLst>
                <a:ext uri="{FF2B5EF4-FFF2-40B4-BE49-F238E27FC236}">
                  <a16:creationId xmlns:a16="http://schemas.microsoft.com/office/drawing/2014/main" id="{D6F85FA3-D019-49FD-8812-80F0F4547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75" y="6489700"/>
              <a:ext cx="1952625" cy="3683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Text Box 1068">
              <a:extLst>
                <a:ext uri="{FF2B5EF4-FFF2-40B4-BE49-F238E27FC236}">
                  <a16:creationId xmlns:a16="http://schemas.microsoft.com/office/drawing/2014/main" id="{5A28FE07-192D-443F-9CC8-E9F56C8A07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7413" y="6442075"/>
              <a:ext cx="17272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18" tIns="45710" rIns="91418" bIns="45710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2000" b="1" dirty="0">
                  <a:solidFill>
                    <a:prstClr val="white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2024.01.06</a:t>
              </a:r>
              <a:endParaRPr lang="zh-CN" altLang="en-US" sz="2000" b="1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F9CD17-1A3D-431E-A72F-02795442A777}"/>
              </a:ext>
            </a:extLst>
          </p:cNvPr>
          <p:cNvGrpSpPr/>
          <p:nvPr/>
        </p:nvGrpSpPr>
        <p:grpSpPr>
          <a:xfrm>
            <a:off x="8011790" y="593697"/>
            <a:ext cx="4192259" cy="366714"/>
            <a:chOff x="8011790" y="619098"/>
            <a:chExt cx="4192259" cy="366714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E59A2BB-7F3F-4004-A774-9F1DFEA08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1790" y="619098"/>
              <a:ext cx="4192259" cy="366714"/>
            </a:xfrm>
            <a:custGeom>
              <a:avLst/>
              <a:gdLst>
                <a:gd name="connsiteX0" fmla="*/ 274329 w 4192259"/>
                <a:gd name="connsiteY0" fmla="*/ 0 h 366714"/>
                <a:gd name="connsiteX1" fmla="*/ 274329 w 4192259"/>
                <a:gd name="connsiteY1" fmla="*/ 6351 h 366714"/>
                <a:gd name="connsiteX2" fmla="*/ 4192259 w 4192259"/>
                <a:gd name="connsiteY2" fmla="*/ 6351 h 366714"/>
                <a:gd name="connsiteX3" fmla="*/ 4192259 w 4192259"/>
                <a:gd name="connsiteY3" fmla="*/ 366714 h 366714"/>
                <a:gd name="connsiteX4" fmla="*/ 271911 w 4192259"/>
                <a:gd name="connsiteY4" fmla="*/ 366714 h 366714"/>
                <a:gd name="connsiteX5" fmla="*/ 271911 w 4192259"/>
                <a:gd name="connsiteY5" fmla="*/ 366714 h 366714"/>
                <a:gd name="connsiteX6" fmla="*/ 0 w 4192259"/>
                <a:gd name="connsiteY6" fmla="*/ 366714 h 36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2259" h="366714">
                  <a:moveTo>
                    <a:pt x="274329" y="0"/>
                  </a:moveTo>
                  <a:lnTo>
                    <a:pt x="274329" y="6351"/>
                  </a:lnTo>
                  <a:lnTo>
                    <a:pt x="4192259" y="6351"/>
                  </a:lnTo>
                  <a:lnTo>
                    <a:pt x="4192259" y="366714"/>
                  </a:lnTo>
                  <a:lnTo>
                    <a:pt x="271911" y="366714"/>
                  </a:lnTo>
                  <a:lnTo>
                    <a:pt x="271911" y="366714"/>
                  </a:lnTo>
                  <a:lnTo>
                    <a:pt x="0" y="36671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ADF18E7E-8E94-481A-8B74-90DC52E3E8F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91007" y="633218"/>
              <a:ext cx="3993917" cy="34607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2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2022</a:t>
              </a:r>
              <a:r>
                <a:rPr lang="zh-CN" altLang="en-US" sz="2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级硕士研究生毕业论文中期汇报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6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4"/>
    </mc:Choice>
    <mc:Fallback xmlns="">
      <p:transition spd="slow" advTm="33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1D294A-0384-85F1-D993-DE5B61E2D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7" y="1042389"/>
            <a:ext cx="1175006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9" rIns="18288" bIns="45719"/>
          <a:lstStyle>
            <a:lvl1pPr marL="342900" indent="-3429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3300"/>
              </a:buClr>
              <a:buFont typeface="Wingdings" pitchFamily="2" charset="2"/>
              <a:buChar char="u"/>
            </a:pP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裂缝性储层经济效益好、开发难度高</a:t>
            </a:r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C50F3BFD-915A-69ED-FE57-5933DDC00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87" y="1715489"/>
            <a:ext cx="11681785" cy="142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lvl1pPr marL="342900" indent="-342900">
              <a:spcBef>
                <a:spcPct val="20000"/>
              </a:spcBef>
              <a:buChar char="•"/>
              <a:tabLst>
                <a:tab pos="92075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92075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2075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8580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国外公司井下复杂时效约占</a:t>
            </a:r>
            <a:r>
              <a:rPr lang="en-US" altLang="zh-CN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10%</a:t>
            </a: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井漏</a:t>
            </a: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占复杂时效的</a:t>
            </a:r>
            <a:r>
              <a:rPr lang="en-US" altLang="zh-CN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45%</a:t>
            </a: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左右，全球石油行业每年因井漏造成的经济损失超过数十亿美元，其中</a:t>
            </a:r>
            <a:r>
              <a:rPr lang="zh-CN" altLang="en-US" sz="20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裂缝性地层</a:t>
            </a: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的堵漏花费占到了井漏总花费的</a:t>
            </a:r>
            <a:r>
              <a:rPr lang="en-US" altLang="zh-CN" sz="2000" b="1" spc="2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90%</a:t>
            </a:r>
            <a:r>
              <a:rPr lang="zh-CN" altLang="en-US" sz="2000" b="1" spc="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以上。</a:t>
            </a:r>
            <a:endParaRPr lang="zh-CN" altLang="zh-CN" sz="2000" b="1" spc="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7E23D3-DCE2-4A0B-3E36-579175F6FE45}"/>
              </a:ext>
            </a:extLst>
          </p:cNvPr>
          <p:cNvSpPr txBox="1"/>
          <p:nvPr/>
        </p:nvSpPr>
        <p:spPr>
          <a:xfrm>
            <a:off x="182156" y="3281912"/>
            <a:ext cx="5607373" cy="28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3" tIns="45719" rIns="91403" bIns="45719">
            <a:spAutoFit/>
          </a:bodyPr>
          <a:lstStyle>
            <a:defPPr>
              <a:defRPr lang="zh-CN"/>
            </a:defPPr>
            <a:lvl1pPr marL="342900" indent="457200">
              <a:lnSpc>
                <a:spcPct val="125000"/>
              </a:lnSpc>
              <a:spcBef>
                <a:spcPct val="20000"/>
              </a:spcBef>
              <a:buChar char="•"/>
              <a:tabLst>
                <a:tab pos="92075" algn="l"/>
              </a:tabLst>
              <a:defRPr sz="2400" spc="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92075" algn="l"/>
              </a:tabLst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92075" algn="l"/>
              </a:tabLst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92075" algn="l"/>
              </a:tabLst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/>
              <a:t>由于成像测井成本高、裂缝性漏失条件下测量困难等问题，目前现场针对裂缝性地层防漏堵漏大多采用半经验法制定堵漏决策，没能摸清裂缝漏失通道的性质，堵漏效率低，急需建立更适合裂缝性漏失通道参数评价方法，指导堵漏决策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BF8314-9830-0523-FFBC-40A34B96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18" y="3444057"/>
            <a:ext cx="6099641" cy="2726433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927B2812-42CD-DBFE-64F7-18ECC417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736" y="3218250"/>
            <a:ext cx="4622203" cy="336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rPr>
              <a:t>2020-2022</a:t>
            </a:r>
            <a:r>
              <a:rPr lang="zh-CN" altLang="en-US" sz="1200" b="1" kern="1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rPr>
              <a:t>年我国西部油田井漏统计图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09779C94-0BE3-C393-1EB9-415E48D9D6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2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9B8AAA-A805-487F-83F7-48A66460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673" y="201322"/>
            <a:ext cx="251465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B4E8BF-22C6-4E52-B5FB-42CAC58E4863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" name="矩形 12">
            <a:extLst>
              <a:ext uri="{FF2B5EF4-FFF2-40B4-BE49-F238E27FC236}">
                <a16:creationId xmlns:a16="http://schemas.microsoft.com/office/drawing/2014/main" id="{CD2217F2-8A51-412C-80A9-D847D89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22" y="1664699"/>
            <a:ext cx="5276033" cy="222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083D5-FA9B-4E70-28BD-16467DABCC08}"/>
              </a:ext>
            </a:extLst>
          </p:cNvPr>
          <p:cNvSpPr txBox="1"/>
          <p:nvPr/>
        </p:nvSpPr>
        <p:spPr>
          <a:xfrm>
            <a:off x="4208622" y="4037800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36C7A-DFCC-FD66-36F1-5652916D58B9}"/>
              </a:ext>
            </a:extLst>
          </p:cNvPr>
          <p:cNvSpPr txBox="1"/>
          <p:nvPr/>
        </p:nvSpPr>
        <p:spPr>
          <a:xfrm>
            <a:off x="4208622" y="4724482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FFDE3F4B-C0AC-F775-48B6-B3E2C64E3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1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7"/>
    </mc:Choice>
    <mc:Fallback xmlns="">
      <p:transition spd="slow" advTm="295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57600" y="184580"/>
            <a:ext cx="4876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0921F10-5C7A-14DF-03EA-9BD943189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"/>
          <a:stretch/>
        </p:blipFill>
        <p:spPr>
          <a:xfrm>
            <a:off x="1255854" y="1392856"/>
            <a:ext cx="10094229" cy="5332650"/>
          </a:xfrm>
          <a:prstGeom prst="rect">
            <a:avLst/>
          </a:prstGeom>
        </p:spPr>
      </p:pic>
      <p:sp>
        <p:nvSpPr>
          <p:cNvPr id="2" name="TextBox 37">
            <a:extLst>
              <a:ext uri="{FF2B5EF4-FFF2-40B4-BE49-F238E27FC236}">
                <a16:creationId xmlns:a16="http://schemas.microsoft.com/office/drawing/2014/main" id="{C94245F5-9873-847A-74DF-6937BA0A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80">
            <a:extLst>
              <a:ext uri="{FF2B5EF4-FFF2-40B4-BE49-F238E27FC236}">
                <a16:creationId xmlns:a16="http://schemas.microsoft.com/office/drawing/2014/main" id="{EED12C9A-473B-809F-80F2-06D1D38459BF}"/>
              </a:ext>
            </a:extLst>
          </p:cNvPr>
          <p:cNvSpPr>
            <a:spLocks/>
          </p:cNvSpPr>
          <p:nvPr/>
        </p:nvSpPr>
        <p:spPr bwMode="auto">
          <a:xfrm>
            <a:off x="-128286" y="992627"/>
            <a:ext cx="861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2555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研究思路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0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90267" y="230878"/>
            <a:ext cx="4876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C94245F5-9873-847A-74DF-6937BA0AE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Rectangle 80">
            <a:extLst>
              <a:ext uri="{FF2B5EF4-FFF2-40B4-BE49-F238E27FC236}">
                <a16:creationId xmlns:a16="http://schemas.microsoft.com/office/drawing/2014/main" id="{31FA3861-AAFB-F7ED-10A8-718E0E43E58E}"/>
              </a:ext>
            </a:extLst>
          </p:cNvPr>
          <p:cNvSpPr>
            <a:spLocks/>
          </p:cNvSpPr>
          <p:nvPr/>
        </p:nvSpPr>
        <p:spPr bwMode="auto">
          <a:xfrm>
            <a:off x="289560" y="1233947"/>
            <a:ext cx="861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2555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关键技术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6104C17D-0685-E5EA-F31B-19521A504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47" y="1831511"/>
            <a:ext cx="11190605" cy="102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基于岩电实验建立裂缝通道参数测井模型</a:t>
            </a:r>
            <a:endParaRPr lang="en-US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基于录井资料建立流体力学约束</a:t>
            </a:r>
            <a:r>
              <a:rPr lang="en-US" altLang="zh-CN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BP</a:t>
            </a:r>
            <a:r>
              <a:rPr lang="zh-CN" altLang="en-US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神经网络的裂缝宽度预测模型</a:t>
            </a:r>
          </a:p>
        </p:txBody>
      </p:sp>
      <p:sp>
        <p:nvSpPr>
          <p:cNvPr id="8" name="Rectangle 80">
            <a:extLst>
              <a:ext uri="{FF2B5EF4-FFF2-40B4-BE49-F238E27FC236}">
                <a16:creationId xmlns:a16="http://schemas.microsoft.com/office/drawing/2014/main" id="{DB4F961A-C7FF-7443-4452-BB2C416C7ED5}"/>
              </a:ext>
            </a:extLst>
          </p:cNvPr>
          <p:cNvSpPr>
            <a:spLocks/>
          </p:cNvSpPr>
          <p:nvPr/>
        </p:nvSpPr>
        <p:spPr bwMode="auto">
          <a:xfrm>
            <a:off x="332000" y="3198982"/>
            <a:ext cx="861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255588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拟解决关键问题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BB9BF025-8364-C0E6-B0F1-03B83E3C0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97" y="3810405"/>
            <a:ext cx="11190605" cy="1028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裂缝通道参数的深浅电阻率响应规律认识不清晰的问题</a:t>
            </a:r>
            <a:endParaRPr lang="en-US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1800" b="1" kern="1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缺乏测井资料时裂缝宽度定量评估困难的问题</a:t>
            </a:r>
            <a:endParaRPr lang="en-US" altLang="zh-CN" sz="1800" b="1" kern="1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37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C39B8AAA-A805-487F-83F7-48A664601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673" y="201322"/>
            <a:ext cx="251465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FFF66"/>
              </a:buClr>
              <a:buSzPct val="120000"/>
              <a:buFontTx/>
              <a:buNone/>
            </a:pPr>
            <a:r>
              <a:rPr lang="zh-CN" altLang="en-US" sz="36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 报 提 纲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EB4E8BF-22C6-4E52-B5FB-42CAC58E4863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" name="矩形 12">
            <a:extLst>
              <a:ext uri="{FF2B5EF4-FFF2-40B4-BE49-F238E27FC236}">
                <a16:creationId xmlns:a16="http://schemas.microsoft.com/office/drawing/2014/main" id="{CD2217F2-8A51-412C-80A9-D847D89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8622" y="1664699"/>
            <a:ext cx="5276033" cy="222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一、研究背景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二、研究思路与关键技术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F083D5-FA9B-4E70-28BD-16467DABCC08}"/>
              </a:ext>
            </a:extLst>
          </p:cNvPr>
          <p:cNvSpPr txBox="1"/>
          <p:nvPr/>
        </p:nvSpPr>
        <p:spPr>
          <a:xfrm>
            <a:off x="4208622" y="4037800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四、下一步工作安排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B36C7A-DFCC-FD66-36F1-5652916D58B9}"/>
              </a:ext>
            </a:extLst>
          </p:cNvPr>
          <p:cNvSpPr txBox="1"/>
          <p:nvPr/>
        </p:nvSpPr>
        <p:spPr>
          <a:xfrm>
            <a:off x="4208622" y="4680032"/>
            <a:ext cx="6117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五、阶段性认识</a:t>
            </a:r>
          </a:p>
        </p:txBody>
      </p:sp>
      <p:sp>
        <p:nvSpPr>
          <p:cNvPr id="7" name="TextBox 37">
            <a:extLst>
              <a:ext uri="{FF2B5EF4-FFF2-40B4-BE49-F238E27FC236}">
                <a16:creationId xmlns:a16="http://schemas.microsoft.com/office/drawing/2014/main" id="{D06404DB-82B2-CA3B-8325-E251061DD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5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7"/>
    </mc:Choice>
    <mc:Fallback xmlns="">
      <p:transition spd="slow" advTm="295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5" name="TextBox 5">
            <a:extLst>
              <a:ext uri="{FF2B5EF4-FFF2-40B4-BE49-F238E27FC236}">
                <a16:creationId xmlns:a16="http://schemas.microsoft.com/office/drawing/2014/main" id="{FE4AD2EE-41F7-4650-A691-E81EBA07891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619500" y="190366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CEC2C6-EB21-559F-26EA-CBD1FD3D78C4}"/>
              </a:ext>
            </a:extLst>
          </p:cNvPr>
          <p:cNvSpPr/>
          <p:nvPr/>
        </p:nvSpPr>
        <p:spPr>
          <a:xfrm>
            <a:off x="564740" y="1543116"/>
            <a:ext cx="11062520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5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裂缝性地层漏失通道参数：</a:t>
            </a:r>
            <a:r>
              <a:rPr lang="zh-CN" altLang="en-US" sz="2000" b="1" dirty="0">
                <a:solidFill>
                  <a:srgbClr val="FF0000"/>
                </a:solidFill>
                <a:ea typeface="方正大黑简体" panose="02010601030101010101" pitchFamily="2" charset="-122"/>
              </a:rPr>
              <a:t>裂缝孔隙度、裂缝开度、裂缝密度、裂缝渗透率、裂缝发育程度</a:t>
            </a:r>
            <a:endParaRPr lang="en-US" altLang="zh-CN" sz="2000" b="1" dirty="0">
              <a:solidFill>
                <a:srgbClr val="FF0000"/>
              </a:solidFill>
              <a:ea typeface="方正大黑简体" panose="02010601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DF17E3C-C6F1-EAE7-6FD6-BE49F039589D}"/>
              </a:ext>
            </a:extLst>
          </p:cNvPr>
          <p:cNvSpPr txBox="1"/>
          <p:nvPr/>
        </p:nvSpPr>
        <p:spPr>
          <a:xfrm>
            <a:off x="602840" y="2231856"/>
            <a:ext cx="10786509" cy="3886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通常，用于定量描述裂缝的参数有以下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个：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●裂缝孔隙度：裂缝体积与岩石表观体积之比。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●裂缝开度：是指裂缝的张开宽度。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●裂缝密度：可用纵向上单位长度上裂缝条数表示，也可用单位面积上的裂缝面积表示，或单位体积上的裂缝体积表示。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●裂缝渗透率：指的是液体、气体或其他物质通过岩石表面上的裂缝渗入地层的速度。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●裂缝发育程度：反应裂缝发育情况的综合指标，是一个相对指标。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9E6978-777C-A174-58F4-7D11ADDFF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831" y="958918"/>
            <a:ext cx="7654415" cy="584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5719" rIns="18288" bIns="45719"/>
          <a:lstStyle>
            <a:lvl1pPr marL="342900" indent="-3429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黑体" pitchFamily="49" charset="-122"/>
                <a:ea typeface="黑体" pitchFamily="49" charset="-122"/>
              </a:defRPr>
            </a:lvl9pPr>
          </a:lstStyle>
          <a:p>
            <a:pPr marL="0" indent="0" eaLnBrk="0" fontAlgn="base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rgbClr val="FF3300"/>
              </a:buClr>
            </a:pPr>
            <a:r>
              <a:rPr kumimoji="1"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1. </a:t>
            </a:r>
            <a:r>
              <a:rPr kumimoji="1"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基于岩电实验建立裂缝通道参数测井模型</a:t>
            </a:r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3A2F2769-E068-307C-85C1-7BBFE738C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6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D7A514F6-539E-4E63-942E-EB73047595CE}"/>
              </a:ext>
            </a:extLst>
          </p:cNvPr>
          <p:cNvCxnSpPr>
            <a:cxnSpLocks/>
          </p:cNvCxnSpPr>
          <p:nvPr/>
        </p:nvCxnSpPr>
        <p:spPr>
          <a:xfrm>
            <a:off x="0" y="977901"/>
            <a:ext cx="12203248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58A09BE-84DD-CDEC-1542-68BFDD9B562A}"/>
              </a:ext>
            </a:extLst>
          </p:cNvPr>
          <p:cNvSpPr/>
          <p:nvPr/>
        </p:nvSpPr>
        <p:spPr>
          <a:xfrm>
            <a:off x="82468" y="2928566"/>
            <a:ext cx="804930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横向夹持岩心时，电流路径会穿越到岩心更深处，能够在一定程度上模拟深电阻率的测量情况。如果裂缝是横向切割的，横向电流会沿着裂缝延伸方向（较深方向）传导，就像在实际测井中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深电阻率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测量探测范围更广一样。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E6FFB-4EE1-7C73-DBE9-0562A780B5E2}"/>
              </a:ext>
            </a:extLst>
          </p:cNvPr>
          <p:cNvSpPr txBox="1"/>
          <p:nvPr/>
        </p:nvSpPr>
        <p:spPr>
          <a:xfrm>
            <a:off x="8352464" y="6509133"/>
            <a:ext cx="3291840" cy="306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岩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心横向夹持测量</a:t>
            </a:r>
            <a:endParaRPr lang="zh-CN" altLang="zh-CN" sz="105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C6D864-A617-77AA-948A-EAEEA13386FD}"/>
              </a:ext>
            </a:extLst>
          </p:cNvPr>
          <p:cNvSpPr txBox="1"/>
          <p:nvPr/>
        </p:nvSpPr>
        <p:spPr>
          <a:xfrm>
            <a:off x="-48127" y="973741"/>
            <a:ext cx="63542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 </a:t>
            </a: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裂缝对深、浅侧向电阻率的影响模拟实验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A3AA4B-C843-61DE-0466-2164C13D5596}"/>
              </a:ext>
            </a:extLst>
          </p:cNvPr>
          <p:cNvSpPr txBox="1"/>
          <p:nvPr/>
        </p:nvSpPr>
        <p:spPr>
          <a:xfrm>
            <a:off x="9335756" y="3656590"/>
            <a:ext cx="2244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岩心纵向夹持测量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32A2133-FB71-B57E-5ED0-91A956892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672739"/>
              </p:ext>
            </p:extLst>
          </p:nvPr>
        </p:nvGraphicFramePr>
        <p:xfrm>
          <a:off x="599767" y="4676524"/>
          <a:ext cx="7497682" cy="1985696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758683">
                  <a:extLst>
                    <a:ext uri="{9D8B030D-6E8A-4147-A177-3AD203B41FA5}">
                      <a16:colId xmlns:a16="http://schemas.microsoft.com/office/drawing/2014/main" val="1214746652"/>
                    </a:ext>
                  </a:extLst>
                </a:gridCol>
                <a:gridCol w="879929">
                  <a:extLst>
                    <a:ext uri="{9D8B030D-6E8A-4147-A177-3AD203B41FA5}">
                      <a16:colId xmlns:a16="http://schemas.microsoft.com/office/drawing/2014/main" val="131365438"/>
                    </a:ext>
                  </a:extLst>
                </a:gridCol>
                <a:gridCol w="757793">
                  <a:extLst>
                    <a:ext uri="{9D8B030D-6E8A-4147-A177-3AD203B41FA5}">
                      <a16:colId xmlns:a16="http://schemas.microsoft.com/office/drawing/2014/main" val="1952638806"/>
                    </a:ext>
                  </a:extLst>
                </a:gridCol>
                <a:gridCol w="632087">
                  <a:extLst>
                    <a:ext uri="{9D8B030D-6E8A-4147-A177-3AD203B41FA5}">
                      <a16:colId xmlns:a16="http://schemas.microsoft.com/office/drawing/2014/main" val="1939207642"/>
                    </a:ext>
                  </a:extLst>
                </a:gridCol>
                <a:gridCol w="758683">
                  <a:extLst>
                    <a:ext uri="{9D8B030D-6E8A-4147-A177-3AD203B41FA5}">
                      <a16:colId xmlns:a16="http://schemas.microsoft.com/office/drawing/2014/main" val="907174803"/>
                    </a:ext>
                  </a:extLst>
                </a:gridCol>
                <a:gridCol w="757793">
                  <a:extLst>
                    <a:ext uri="{9D8B030D-6E8A-4147-A177-3AD203B41FA5}">
                      <a16:colId xmlns:a16="http://schemas.microsoft.com/office/drawing/2014/main" val="4042582474"/>
                    </a:ext>
                  </a:extLst>
                </a:gridCol>
                <a:gridCol w="757793">
                  <a:extLst>
                    <a:ext uri="{9D8B030D-6E8A-4147-A177-3AD203B41FA5}">
                      <a16:colId xmlns:a16="http://schemas.microsoft.com/office/drawing/2014/main" val="2669895946"/>
                    </a:ext>
                  </a:extLst>
                </a:gridCol>
                <a:gridCol w="758683">
                  <a:extLst>
                    <a:ext uri="{9D8B030D-6E8A-4147-A177-3AD203B41FA5}">
                      <a16:colId xmlns:a16="http://schemas.microsoft.com/office/drawing/2014/main" val="7164051"/>
                    </a:ext>
                  </a:extLst>
                </a:gridCol>
                <a:gridCol w="758683">
                  <a:extLst>
                    <a:ext uri="{9D8B030D-6E8A-4147-A177-3AD203B41FA5}">
                      <a16:colId xmlns:a16="http://schemas.microsoft.com/office/drawing/2014/main" val="11740796"/>
                    </a:ext>
                  </a:extLst>
                </a:gridCol>
                <a:gridCol w="677555">
                  <a:extLst>
                    <a:ext uri="{9D8B030D-6E8A-4147-A177-3AD203B41FA5}">
                      <a16:colId xmlns:a16="http://schemas.microsoft.com/office/drawing/2014/main" val="3402766793"/>
                    </a:ext>
                  </a:extLst>
                </a:gridCol>
              </a:tblGrid>
              <a:tr h="213656"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岩样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岩心几何规格</a:t>
                      </a:r>
                      <a:r>
                        <a:rPr lang="en-US" sz="1050" kern="100">
                          <a:effectLst/>
                        </a:rPr>
                        <a:t>cm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岩石基质孔隙度</a:t>
                      </a:r>
                      <a:r>
                        <a:rPr lang="en-US" sz="1050" kern="100" dirty="0">
                          <a:effectLst/>
                        </a:rPr>
                        <a:t>%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裂缝宽度</a:t>
                      </a:r>
                      <a:br>
                        <a:rPr lang="en-US" sz="1050" kern="100" dirty="0">
                          <a:effectLst/>
                        </a:rPr>
                      </a:br>
                      <a:r>
                        <a:rPr lang="en-US" sz="1050" kern="100" dirty="0">
                          <a:effectLst/>
                        </a:rPr>
                        <a:t>mm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岩心电阻率</a:t>
                      </a:r>
                      <a:r>
                        <a:rPr lang="en-US" sz="1050" kern="100">
                          <a:effectLst/>
                        </a:rPr>
                        <a:t>Ω·m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190141"/>
                  </a:ext>
                </a:extLst>
              </a:tr>
              <a:tr h="2136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裂缝条数</a:t>
                      </a:r>
                      <a:r>
                        <a:rPr lang="en-US" sz="1050" kern="100">
                          <a:effectLst/>
                        </a:rPr>
                        <a:t>=1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裂缝条数</a:t>
                      </a:r>
                      <a:r>
                        <a:rPr lang="en-US" sz="1050" kern="100">
                          <a:effectLst/>
                        </a:rPr>
                        <a:t>=2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1050" kern="100" dirty="0">
                          <a:effectLst/>
                        </a:rPr>
                        <a:t>裂缝条数</a:t>
                      </a:r>
                      <a:r>
                        <a:rPr lang="en-US" sz="1050" kern="100" dirty="0">
                          <a:effectLst/>
                        </a:rPr>
                        <a:t>=3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92794"/>
                  </a:ext>
                </a:extLst>
              </a:tr>
              <a:tr h="4583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充盐水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充钻井液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充盐水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充钻井液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充盐水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sz="1050" kern="100">
                          <a:effectLst/>
                        </a:rPr>
                        <a:t>充钻井液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625014"/>
                  </a:ext>
                </a:extLst>
              </a:tr>
              <a:tr h="2744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l-GR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lang="en-US" sz="105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5×10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15.2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0.05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125.5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127.2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110.4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113.1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95.5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3472225"/>
                  </a:ext>
                </a:extLst>
              </a:tr>
              <a:tr h="2744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5×10</a:t>
                      </a:r>
                      <a:endParaRPr kumimoji="0" lang="zh-CN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0.1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97.6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100.8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88.9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93.2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75.1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76.8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8616571"/>
                  </a:ext>
                </a:extLst>
              </a:tr>
              <a:tr h="2744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5×10</a:t>
                      </a:r>
                      <a:endParaRPr kumimoji="0" lang="zh-CN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0.5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90.4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93.5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82.3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83.6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72.3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74.5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6021261"/>
                  </a:ext>
                </a:extLst>
              </a:tr>
              <a:tr h="2744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φ</a:t>
                      </a:r>
                      <a:r>
                        <a:rPr kumimoji="0" lang="en-US" altLang="zh-CN" sz="105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5×10</a:t>
                      </a:r>
                      <a:endParaRPr kumimoji="0" lang="zh-CN" altLang="en-US" sz="12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88.9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91.4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79.5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>
                          <a:effectLst/>
                        </a:rPr>
                        <a:t>82.4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70.6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050" kern="100" dirty="0">
                          <a:effectLst/>
                        </a:rPr>
                        <a:t>72.2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775741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FC4488D-F666-D88F-372B-0454423C079B}"/>
              </a:ext>
            </a:extLst>
          </p:cNvPr>
          <p:cNvSpPr txBox="1"/>
          <p:nvPr/>
        </p:nvSpPr>
        <p:spPr>
          <a:xfrm>
            <a:off x="2573378" y="4340050"/>
            <a:ext cx="34046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岩电实验测量不同裂缝参数的岩心电阻率数据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44FF287-E8AD-2BAC-8547-10436A5D5E2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36950" y="224889"/>
            <a:ext cx="4953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 cmpd="tri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三、阶段性研究成果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D0A298-CC40-F861-2EA6-D2DC621466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89" y="4112376"/>
            <a:ext cx="2010422" cy="254984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1C9832-3AC9-E7D5-90A9-ED6B3897A1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5"/>
          <a:stretch/>
        </p:blipFill>
        <p:spPr>
          <a:xfrm>
            <a:off x="8403197" y="1047639"/>
            <a:ext cx="3460638" cy="2536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B505CC-3C65-B84B-5EFB-59845598080D}"/>
              </a:ext>
            </a:extLst>
          </p:cNvPr>
          <p:cNvSpPr txBox="1"/>
          <p:nvPr/>
        </p:nvSpPr>
        <p:spPr>
          <a:xfrm>
            <a:off x="82468" y="1250526"/>
            <a:ext cx="8049300" cy="172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纵向夹持岩心时，电流主要是沿着岩心的纵向（轴向）流动，由于裂缝是横向切割的，电流在遇到裂缝时主要是在靠近岩心表面的区域（近井带类似情况）受到干扰，类似于是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浅电阻率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测量，主要反映靠近岩心表面附近裂缝对电流的影响。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37">
            <a:extLst>
              <a:ext uri="{FF2B5EF4-FFF2-40B4-BE49-F238E27FC236}">
                <a16:creationId xmlns:a16="http://schemas.microsoft.com/office/drawing/2014/main" id="{B553B50C-C935-6E41-5DCF-C8ACB37BCB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4652" y="6400723"/>
            <a:ext cx="457348" cy="36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2" tIns="45718" rIns="91402" bIns="45718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en-US" altLang="zh-CN" sz="1800" b="1" i="1" u="sng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7</a:t>
            </a:r>
            <a:endParaRPr lang="zh-CN" altLang="en-US" sz="1800" b="1" i="1" u="sng" dirty="0">
              <a:solidFill>
                <a:prstClr val="black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2"/>
    </mc:Choice>
    <mc:Fallback xmlns="">
      <p:transition spd="slow" advTm="54302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18333</TotalTime>
  <Words>2577</Words>
  <Application>Microsoft Office PowerPoint</Application>
  <PresentationFormat>宽屏</PresentationFormat>
  <Paragraphs>527</Paragraphs>
  <Slides>28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Helvetica Neue</vt:lpstr>
      <vt:lpstr>等线</vt:lpstr>
      <vt:lpstr>等线 Light</vt:lpstr>
      <vt:lpstr>方正大黑简体</vt:lpstr>
      <vt:lpstr>黑体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Mingsheng</dc:creator>
  <cp:lastModifiedBy>君巧 梁</cp:lastModifiedBy>
  <cp:revision>766</cp:revision>
  <dcterms:created xsi:type="dcterms:W3CDTF">2021-12-21T02:12:36Z</dcterms:created>
  <dcterms:modified xsi:type="dcterms:W3CDTF">2025-01-09T08:37:33Z</dcterms:modified>
</cp:coreProperties>
</file>